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9" r:id="rId2"/>
    <p:sldId id="283" r:id="rId3"/>
    <p:sldId id="279" r:id="rId4"/>
    <p:sldId id="272" r:id="rId5"/>
    <p:sldId id="285" r:id="rId6"/>
    <p:sldId id="284" r:id="rId7"/>
    <p:sldId id="273" r:id="rId8"/>
    <p:sldId id="274" r:id="rId9"/>
    <p:sldId id="275" r:id="rId10"/>
    <p:sldId id="276" r:id="rId11"/>
    <p:sldId id="277" r:id="rId12"/>
    <p:sldId id="27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9CE36E1-16FD-4649-B056-316A16DF105F}" v="42" dt="2025-06-25T18:20:39.01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0" autoAdjust="0"/>
    <p:restoredTop sz="78058" autoAdjust="0"/>
  </p:normalViewPr>
  <p:slideViewPr>
    <p:cSldViewPr snapToGrid="0">
      <p:cViewPr varScale="1">
        <p:scale>
          <a:sx n="87" d="100"/>
          <a:sy n="87" d="100"/>
        </p:scale>
        <p:origin x="122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ven Stafford" userId="580eb83c-7e5c-47ac-b540-bcc1e9d7f171" providerId="ADAL" clId="{99CE36E1-16FD-4649-B056-316A16DF105F}"/>
    <pc:docChg chg="undo custSel addSld delSld modSld sldOrd">
      <pc:chgData name="Sven Stafford" userId="580eb83c-7e5c-47ac-b540-bcc1e9d7f171" providerId="ADAL" clId="{99CE36E1-16FD-4649-B056-316A16DF105F}" dt="2025-06-25T18:20:58.008" v="3704" actId="20577"/>
      <pc:docMkLst>
        <pc:docMk/>
      </pc:docMkLst>
      <pc:sldChg chg="modSp mod modNotesTx">
        <pc:chgData name="Sven Stafford" userId="580eb83c-7e5c-47ac-b540-bcc1e9d7f171" providerId="ADAL" clId="{99CE36E1-16FD-4649-B056-316A16DF105F}" dt="2025-06-25T18:16:33.661" v="3674" actId="20577"/>
        <pc:sldMkLst>
          <pc:docMk/>
          <pc:sldMk cId="0" sldId="269"/>
        </pc:sldMkLst>
        <pc:spChg chg="mod">
          <ac:chgData name="Sven Stafford" userId="580eb83c-7e5c-47ac-b540-bcc1e9d7f171" providerId="ADAL" clId="{99CE36E1-16FD-4649-B056-316A16DF105F}" dt="2025-06-25T17:42:33.419" v="1780" actId="20577"/>
          <ac:spMkLst>
            <pc:docMk/>
            <pc:sldMk cId="0" sldId="269"/>
            <ac:spMk id="353" creationId="{00000000-0000-0000-0000-000000000000}"/>
          </ac:spMkLst>
        </pc:spChg>
      </pc:sldChg>
      <pc:sldChg chg="del">
        <pc:chgData name="Sven Stafford" userId="580eb83c-7e5c-47ac-b540-bcc1e9d7f171" providerId="ADAL" clId="{99CE36E1-16FD-4649-B056-316A16DF105F}" dt="2025-06-25T17:13:22.498" v="157" actId="47"/>
        <pc:sldMkLst>
          <pc:docMk/>
          <pc:sldMk cId="0" sldId="270"/>
        </pc:sldMkLst>
      </pc:sldChg>
      <pc:sldChg chg="del">
        <pc:chgData name="Sven Stafford" userId="580eb83c-7e5c-47ac-b540-bcc1e9d7f171" providerId="ADAL" clId="{99CE36E1-16FD-4649-B056-316A16DF105F}" dt="2025-06-25T17:45:38.042" v="1868" actId="47"/>
        <pc:sldMkLst>
          <pc:docMk/>
          <pc:sldMk cId="0" sldId="271"/>
        </pc:sldMkLst>
      </pc:sldChg>
      <pc:sldChg chg="addSp delSp modSp mod ord modNotesTx">
        <pc:chgData name="Sven Stafford" userId="580eb83c-7e5c-47ac-b540-bcc1e9d7f171" providerId="ADAL" clId="{99CE36E1-16FD-4649-B056-316A16DF105F}" dt="2025-06-25T18:16:15.702" v="3664" actId="20577"/>
        <pc:sldMkLst>
          <pc:docMk/>
          <pc:sldMk cId="0" sldId="272"/>
        </pc:sldMkLst>
        <pc:spChg chg="add del mod">
          <ac:chgData name="Sven Stafford" userId="580eb83c-7e5c-47ac-b540-bcc1e9d7f171" providerId="ADAL" clId="{99CE36E1-16FD-4649-B056-316A16DF105F}" dt="2025-06-25T17:16:24.975" v="214" actId="478"/>
          <ac:spMkLst>
            <pc:docMk/>
            <pc:sldMk cId="0" sldId="272"/>
            <ac:spMk id="3" creationId="{E68E81C6-2680-35B7-52EB-BF257EABB946}"/>
          </ac:spMkLst>
        </pc:spChg>
        <pc:spChg chg="add mod">
          <ac:chgData name="Sven Stafford" userId="580eb83c-7e5c-47ac-b540-bcc1e9d7f171" providerId="ADAL" clId="{99CE36E1-16FD-4649-B056-316A16DF105F}" dt="2025-06-25T17:22:15.577" v="589" actId="1076"/>
          <ac:spMkLst>
            <pc:docMk/>
            <pc:sldMk cId="0" sldId="272"/>
            <ac:spMk id="5" creationId="{67D04ED1-57D0-8C68-4C4F-04575389D51C}"/>
          </ac:spMkLst>
        </pc:spChg>
        <pc:spChg chg="mod">
          <ac:chgData name="Sven Stafford" userId="580eb83c-7e5c-47ac-b540-bcc1e9d7f171" providerId="ADAL" clId="{99CE36E1-16FD-4649-B056-316A16DF105F}" dt="2025-06-25T17:15:59.065" v="210" actId="1076"/>
          <ac:spMkLst>
            <pc:docMk/>
            <pc:sldMk cId="0" sldId="272"/>
            <ac:spMk id="380" creationId="{00000000-0000-0000-0000-000000000000}"/>
          </ac:spMkLst>
        </pc:spChg>
        <pc:spChg chg="mod">
          <ac:chgData name="Sven Stafford" userId="580eb83c-7e5c-47ac-b540-bcc1e9d7f171" providerId="ADAL" clId="{99CE36E1-16FD-4649-B056-316A16DF105F}" dt="2025-06-25T17:16:03.049" v="211" actId="1076"/>
          <ac:spMkLst>
            <pc:docMk/>
            <pc:sldMk cId="0" sldId="272"/>
            <ac:spMk id="381" creationId="{00000000-0000-0000-0000-000000000000}"/>
          </ac:spMkLst>
        </pc:spChg>
        <pc:spChg chg="del mod">
          <ac:chgData name="Sven Stafford" userId="580eb83c-7e5c-47ac-b540-bcc1e9d7f171" providerId="ADAL" clId="{99CE36E1-16FD-4649-B056-316A16DF105F}" dt="2025-06-25T17:16:06.260" v="212" actId="478"/>
          <ac:spMkLst>
            <pc:docMk/>
            <pc:sldMk cId="0" sldId="272"/>
            <ac:spMk id="382" creationId="{00000000-0000-0000-0000-000000000000}"/>
          </ac:spMkLst>
        </pc:spChg>
        <pc:graphicFrameChg chg="add mod modGraphic">
          <ac:chgData name="Sven Stafford" userId="580eb83c-7e5c-47ac-b540-bcc1e9d7f171" providerId="ADAL" clId="{99CE36E1-16FD-4649-B056-316A16DF105F}" dt="2025-06-25T17:59:34.644" v="2470" actId="1076"/>
          <ac:graphicFrameMkLst>
            <pc:docMk/>
            <pc:sldMk cId="0" sldId="272"/>
            <ac:graphicFrameMk id="4" creationId="{941493B2-AAE8-D6E3-7C4A-7BE49CB4449D}"/>
          </ac:graphicFrameMkLst>
        </pc:graphicFrameChg>
      </pc:sldChg>
      <pc:sldChg chg="addSp modSp mod modNotesTx">
        <pc:chgData name="Sven Stafford" userId="580eb83c-7e5c-47ac-b540-bcc1e9d7f171" providerId="ADAL" clId="{99CE36E1-16FD-4649-B056-316A16DF105F}" dt="2025-06-25T18:17:47.085" v="3685" actId="20577"/>
        <pc:sldMkLst>
          <pc:docMk/>
          <pc:sldMk cId="0" sldId="273"/>
        </pc:sldMkLst>
        <pc:spChg chg="add mod">
          <ac:chgData name="Sven Stafford" userId="580eb83c-7e5c-47ac-b540-bcc1e9d7f171" providerId="ADAL" clId="{99CE36E1-16FD-4649-B056-316A16DF105F}" dt="2025-06-25T18:14:04.826" v="3499" actId="20577"/>
          <ac:spMkLst>
            <pc:docMk/>
            <pc:sldMk cId="0" sldId="273"/>
            <ac:spMk id="2" creationId="{8D34180F-B71B-929C-5305-5579CB849507}"/>
          </ac:spMkLst>
        </pc:spChg>
        <pc:spChg chg="mod">
          <ac:chgData name="Sven Stafford" userId="580eb83c-7e5c-47ac-b540-bcc1e9d7f171" providerId="ADAL" clId="{99CE36E1-16FD-4649-B056-316A16DF105F}" dt="2025-06-25T18:13:43.480" v="3472" actId="20577"/>
          <ac:spMkLst>
            <pc:docMk/>
            <pc:sldMk cId="0" sldId="273"/>
            <ac:spMk id="394" creationId="{00000000-0000-0000-0000-000000000000}"/>
          </ac:spMkLst>
        </pc:spChg>
        <pc:spChg chg="mod">
          <ac:chgData name="Sven Stafford" userId="580eb83c-7e5c-47ac-b540-bcc1e9d7f171" providerId="ADAL" clId="{99CE36E1-16FD-4649-B056-316A16DF105F}" dt="2025-06-25T17:58:08.310" v="2451" actId="2711"/>
          <ac:spMkLst>
            <pc:docMk/>
            <pc:sldMk cId="0" sldId="273"/>
            <ac:spMk id="395" creationId="{00000000-0000-0000-0000-000000000000}"/>
          </ac:spMkLst>
        </pc:spChg>
      </pc:sldChg>
      <pc:sldChg chg="addSp modSp mod modNotesTx">
        <pc:chgData name="Sven Stafford" userId="580eb83c-7e5c-47ac-b540-bcc1e9d7f171" providerId="ADAL" clId="{99CE36E1-16FD-4649-B056-316A16DF105F}" dt="2025-06-25T18:18:41.121" v="3686" actId="20577"/>
        <pc:sldMkLst>
          <pc:docMk/>
          <pc:sldMk cId="0" sldId="274"/>
        </pc:sldMkLst>
        <pc:spChg chg="add mod">
          <ac:chgData name="Sven Stafford" userId="580eb83c-7e5c-47ac-b540-bcc1e9d7f171" providerId="ADAL" clId="{99CE36E1-16FD-4649-B056-316A16DF105F}" dt="2025-06-25T18:15:11.426" v="3568" actId="20577"/>
          <ac:spMkLst>
            <pc:docMk/>
            <pc:sldMk cId="0" sldId="274"/>
            <ac:spMk id="2" creationId="{C5097A9A-DEAD-E68E-E147-911D78D3FAF3}"/>
          </ac:spMkLst>
        </pc:spChg>
        <pc:spChg chg="mod">
          <ac:chgData name="Sven Stafford" userId="580eb83c-7e5c-47ac-b540-bcc1e9d7f171" providerId="ADAL" clId="{99CE36E1-16FD-4649-B056-316A16DF105F}" dt="2025-06-25T17:47:52.857" v="1974" actId="20577"/>
          <ac:spMkLst>
            <pc:docMk/>
            <pc:sldMk cId="0" sldId="274"/>
            <ac:spMk id="407" creationId="{00000000-0000-0000-0000-000000000000}"/>
          </ac:spMkLst>
        </pc:spChg>
        <pc:spChg chg="mod">
          <ac:chgData name="Sven Stafford" userId="580eb83c-7e5c-47ac-b540-bcc1e9d7f171" providerId="ADAL" clId="{99CE36E1-16FD-4649-B056-316A16DF105F}" dt="2025-06-25T17:58:26.331" v="2455" actId="2711"/>
          <ac:spMkLst>
            <pc:docMk/>
            <pc:sldMk cId="0" sldId="274"/>
            <ac:spMk id="408" creationId="{00000000-0000-0000-0000-000000000000}"/>
          </ac:spMkLst>
        </pc:spChg>
      </pc:sldChg>
      <pc:sldChg chg="modSp mod modNotesTx">
        <pc:chgData name="Sven Stafford" userId="580eb83c-7e5c-47ac-b540-bcc1e9d7f171" providerId="ADAL" clId="{99CE36E1-16FD-4649-B056-316A16DF105F}" dt="2025-06-25T18:19:03.164" v="3688" actId="20577"/>
        <pc:sldMkLst>
          <pc:docMk/>
          <pc:sldMk cId="0" sldId="275"/>
        </pc:sldMkLst>
        <pc:spChg chg="mod">
          <ac:chgData name="Sven Stafford" userId="580eb83c-7e5c-47ac-b540-bcc1e9d7f171" providerId="ADAL" clId="{99CE36E1-16FD-4649-B056-316A16DF105F}" dt="2025-06-25T17:57:38.516" v="2447" actId="27636"/>
          <ac:spMkLst>
            <pc:docMk/>
            <pc:sldMk cId="0" sldId="275"/>
            <ac:spMk id="416" creationId="{00000000-0000-0000-0000-000000000000}"/>
          </ac:spMkLst>
        </pc:spChg>
      </pc:sldChg>
      <pc:sldChg chg="modSp mod modNotesTx">
        <pc:chgData name="Sven Stafford" userId="580eb83c-7e5c-47ac-b540-bcc1e9d7f171" providerId="ADAL" clId="{99CE36E1-16FD-4649-B056-316A16DF105F}" dt="2025-06-25T18:19:35.466" v="3697" actId="20577"/>
        <pc:sldMkLst>
          <pc:docMk/>
          <pc:sldMk cId="0" sldId="276"/>
        </pc:sldMkLst>
        <pc:spChg chg="mod">
          <ac:chgData name="Sven Stafford" userId="580eb83c-7e5c-47ac-b540-bcc1e9d7f171" providerId="ADAL" clId="{99CE36E1-16FD-4649-B056-316A16DF105F}" dt="2025-06-25T17:56:40.161" v="2423" actId="113"/>
          <ac:spMkLst>
            <pc:docMk/>
            <pc:sldMk cId="0" sldId="276"/>
            <ac:spMk id="428" creationId="{00000000-0000-0000-0000-000000000000}"/>
          </ac:spMkLst>
        </pc:spChg>
        <pc:spChg chg="mod">
          <ac:chgData name="Sven Stafford" userId="580eb83c-7e5c-47ac-b540-bcc1e9d7f171" providerId="ADAL" clId="{99CE36E1-16FD-4649-B056-316A16DF105F}" dt="2025-06-25T17:56:42.105" v="2424" actId="113"/>
          <ac:spMkLst>
            <pc:docMk/>
            <pc:sldMk cId="0" sldId="276"/>
            <ac:spMk id="432" creationId="{00000000-0000-0000-0000-000000000000}"/>
          </ac:spMkLst>
        </pc:spChg>
        <pc:spChg chg="mod">
          <ac:chgData name="Sven Stafford" userId="580eb83c-7e5c-47ac-b540-bcc1e9d7f171" providerId="ADAL" clId="{99CE36E1-16FD-4649-B056-316A16DF105F}" dt="2025-06-25T17:56:43.725" v="2425" actId="113"/>
          <ac:spMkLst>
            <pc:docMk/>
            <pc:sldMk cId="0" sldId="276"/>
            <ac:spMk id="436" creationId="{00000000-0000-0000-0000-000000000000}"/>
          </ac:spMkLst>
        </pc:spChg>
        <pc:spChg chg="mod">
          <ac:chgData name="Sven Stafford" userId="580eb83c-7e5c-47ac-b540-bcc1e9d7f171" providerId="ADAL" clId="{99CE36E1-16FD-4649-B056-316A16DF105F}" dt="2025-06-25T17:56:45.460" v="2426" actId="113"/>
          <ac:spMkLst>
            <pc:docMk/>
            <pc:sldMk cId="0" sldId="276"/>
            <ac:spMk id="439" creationId="{00000000-0000-0000-0000-000000000000}"/>
          </ac:spMkLst>
        </pc:spChg>
        <pc:spChg chg="mod">
          <ac:chgData name="Sven Stafford" userId="580eb83c-7e5c-47ac-b540-bcc1e9d7f171" providerId="ADAL" clId="{99CE36E1-16FD-4649-B056-316A16DF105F}" dt="2025-06-25T17:56:47.465" v="2427" actId="113"/>
          <ac:spMkLst>
            <pc:docMk/>
            <pc:sldMk cId="0" sldId="276"/>
            <ac:spMk id="443" creationId="{00000000-0000-0000-0000-000000000000}"/>
          </ac:spMkLst>
        </pc:spChg>
        <pc:spChg chg="mod">
          <ac:chgData name="Sven Stafford" userId="580eb83c-7e5c-47ac-b540-bcc1e9d7f171" providerId="ADAL" clId="{99CE36E1-16FD-4649-B056-316A16DF105F}" dt="2025-06-25T17:56:49.245" v="2428" actId="113"/>
          <ac:spMkLst>
            <pc:docMk/>
            <pc:sldMk cId="0" sldId="276"/>
            <ac:spMk id="445" creationId="{00000000-0000-0000-0000-000000000000}"/>
          </ac:spMkLst>
        </pc:spChg>
      </pc:sldChg>
      <pc:sldChg chg="addSp modSp mod">
        <pc:chgData name="Sven Stafford" userId="580eb83c-7e5c-47ac-b540-bcc1e9d7f171" providerId="ADAL" clId="{99CE36E1-16FD-4649-B056-316A16DF105F}" dt="2025-06-25T17:56:26.050" v="2422"/>
        <pc:sldMkLst>
          <pc:docMk/>
          <pc:sldMk cId="0" sldId="277"/>
        </pc:sldMkLst>
        <pc:spChg chg="add mod">
          <ac:chgData name="Sven Stafford" userId="580eb83c-7e5c-47ac-b540-bcc1e9d7f171" providerId="ADAL" clId="{99CE36E1-16FD-4649-B056-316A16DF105F}" dt="2025-06-25T17:56:26.050" v="2422"/>
          <ac:spMkLst>
            <pc:docMk/>
            <pc:sldMk cId="0" sldId="277"/>
            <ac:spMk id="2" creationId="{2223733C-736E-9ACE-9CAC-A9B868C428DF}"/>
          </ac:spMkLst>
        </pc:spChg>
        <pc:spChg chg="mod">
          <ac:chgData name="Sven Stafford" userId="580eb83c-7e5c-47ac-b540-bcc1e9d7f171" providerId="ADAL" clId="{99CE36E1-16FD-4649-B056-316A16DF105F}" dt="2025-06-25T17:56:10.540" v="2421" actId="14100"/>
          <ac:spMkLst>
            <pc:docMk/>
            <pc:sldMk cId="0" sldId="277"/>
            <ac:spMk id="450" creationId="{00000000-0000-0000-0000-000000000000}"/>
          </ac:spMkLst>
        </pc:spChg>
        <pc:spChg chg="mod">
          <ac:chgData name="Sven Stafford" userId="580eb83c-7e5c-47ac-b540-bcc1e9d7f171" providerId="ADAL" clId="{99CE36E1-16FD-4649-B056-316A16DF105F}" dt="2025-06-25T17:55:57.870" v="2420" actId="255"/>
          <ac:spMkLst>
            <pc:docMk/>
            <pc:sldMk cId="0" sldId="277"/>
            <ac:spMk id="453" creationId="{00000000-0000-0000-0000-000000000000}"/>
          </ac:spMkLst>
        </pc:spChg>
      </pc:sldChg>
      <pc:sldChg chg="modSp mod modNotesTx">
        <pc:chgData name="Sven Stafford" userId="580eb83c-7e5c-47ac-b540-bcc1e9d7f171" providerId="ADAL" clId="{99CE36E1-16FD-4649-B056-316A16DF105F}" dt="2025-06-25T18:20:58.008" v="3704" actId="20577"/>
        <pc:sldMkLst>
          <pc:docMk/>
          <pc:sldMk cId="0" sldId="278"/>
        </pc:sldMkLst>
        <pc:spChg chg="mod">
          <ac:chgData name="Sven Stafford" userId="580eb83c-7e5c-47ac-b540-bcc1e9d7f171" providerId="ADAL" clId="{99CE36E1-16FD-4649-B056-316A16DF105F}" dt="2025-06-25T17:52:06.055" v="2019" actId="6549"/>
          <ac:spMkLst>
            <pc:docMk/>
            <pc:sldMk cId="0" sldId="278"/>
            <ac:spMk id="458" creationId="{00000000-0000-0000-0000-000000000000}"/>
          </ac:spMkLst>
        </pc:spChg>
        <pc:spChg chg="mod">
          <ac:chgData name="Sven Stafford" userId="580eb83c-7e5c-47ac-b540-bcc1e9d7f171" providerId="ADAL" clId="{99CE36E1-16FD-4649-B056-316A16DF105F}" dt="2025-06-25T17:55:49.332" v="2419" actId="5793"/>
          <ac:spMkLst>
            <pc:docMk/>
            <pc:sldMk cId="0" sldId="278"/>
            <ac:spMk id="461" creationId="{00000000-0000-0000-0000-000000000000}"/>
          </ac:spMkLst>
        </pc:spChg>
      </pc:sldChg>
      <pc:sldChg chg="ord modNotesTx">
        <pc:chgData name="Sven Stafford" userId="580eb83c-7e5c-47ac-b540-bcc1e9d7f171" providerId="ADAL" clId="{99CE36E1-16FD-4649-B056-316A16DF105F}" dt="2025-06-25T18:16:24.332" v="3668" actId="20577"/>
        <pc:sldMkLst>
          <pc:docMk/>
          <pc:sldMk cId="0" sldId="279"/>
        </pc:sldMkLst>
      </pc:sldChg>
      <pc:sldChg chg="modSp del mod ord">
        <pc:chgData name="Sven Stafford" userId="580eb83c-7e5c-47ac-b540-bcc1e9d7f171" providerId="ADAL" clId="{99CE36E1-16FD-4649-B056-316A16DF105F}" dt="2025-06-25T17:25:17.505" v="1053" actId="47"/>
        <pc:sldMkLst>
          <pc:docMk/>
          <pc:sldMk cId="0" sldId="280"/>
        </pc:sldMkLst>
        <pc:picChg chg="mod">
          <ac:chgData name="Sven Stafford" userId="580eb83c-7e5c-47ac-b540-bcc1e9d7f171" providerId="ADAL" clId="{99CE36E1-16FD-4649-B056-316A16DF105F}" dt="2025-06-25T17:14:50.339" v="164" actId="14100"/>
          <ac:picMkLst>
            <pc:docMk/>
            <pc:sldMk cId="0" sldId="280"/>
            <ac:picMk id="474" creationId="{00000000-0000-0000-0000-000000000000}"/>
          </ac:picMkLst>
        </pc:picChg>
      </pc:sldChg>
      <pc:sldChg chg="del">
        <pc:chgData name="Sven Stafford" userId="580eb83c-7e5c-47ac-b540-bcc1e9d7f171" providerId="ADAL" clId="{99CE36E1-16FD-4649-B056-316A16DF105F}" dt="2025-06-25T17:49:52.338" v="2002" actId="47"/>
        <pc:sldMkLst>
          <pc:docMk/>
          <pc:sldMk cId="0" sldId="281"/>
        </pc:sldMkLst>
      </pc:sldChg>
      <pc:sldChg chg="modSp del mod ord">
        <pc:chgData name="Sven Stafford" userId="580eb83c-7e5c-47ac-b540-bcc1e9d7f171" providerId="ADAL" clId="{99CE36E1-16FD-4649-B056-316A16DF105F}" dt="2025-06-25T17:43:09.935" v="1797" actId="47"/>
        <pc:sldMkLst>
          <pc:docMk/>
          <pc:sldMk cId="0" sldId="282"/>
        </pc:sldMkLst>
        <pc:picChg chg="mod">
          <ac:chgData name="Sven Stafford" userId="580eb83c-7e5c-47ac-b540-bcc1e9d7f171" providerId="ADAL" clId="{99CE36E1-16FD-4649-B056-316A16DF105F}" dt="2025-06-25T17:13:49.680" v="161" actId="14100"/>
          <ac:picMkLst>
            <pc:docMk/>
            <pc:sldMk cId="0" sldId="282"/>
            <ac:picMk id="487" creationId="{00000000-0000-0000-0000-000000000000}"/>
          </ac:picMkLst>
        </pc:picChg>
      </pc:sldChg>
      <pc:sldChg chg="addSp delSp modSp mod ord modNotesTx">
        <pc:chgData name="Sven Stafford" userId="580eb83c-7e5c-47ac-b540-bcc1e9d7f171" providerId="ADAL" clId="{99CE36E1-16FD-4649-B056-316A16DF105F}" dt="2025-06-25T18:12:13.560" v="3463" actId="20577"/>
        <pc:sldMkLst>
          <pc:docMk/>
          <pc:sldMk cId="0" sldId="283"/>
        </pc:sldMkLst>
        <pc:spChg chg="mod">
          <ac:chgData name="Sven Stafford" userId="580eb83c-7e5c-47ac-b540-bcc1e9d7f171" providerId="ADAL" clId="{99CE36E1-16FD-4649-B056-316A16DF105F}" dt="2025-06-25T17:12:36.993" v="151" actId="1076"/>
          <ac:spMkLst>
            <pc:docMk/>
            <pc:sldMk cId="0" sldId="283"/>
            <ac:spMk id="492" creationId="{00000000-0000-0000-0000-000000000000}"/>
          </ac:spMkLst>
        </pc:spChg>
        <pc:spChg chg="mod">
          <ac:chgData name="Sven Stafford" userId="580eb83c-7e5c-47ac-b540-bcc1e9d7f171" providerId="ADAL" clId="{99CE36E1-16FD-4649-B056-316A16DF105F}" dt="2025-06-25T17:09:48.051" v="6" actId="6549"/>
          <ac:spMkLst>
            <pc:docMk/>
            <pc:sldMk cId="0" sldId="283"/>
            <ac:spMk id="495" creationId="{00000000-0000-0000-0000-000000000000}"/>
          </ac:spMkLst>
        </pc:spChg>
        <pc:spChg chg="mod topLvl">
          <ac:chgData name="Sven Stafford" userId="580eb83c-7e5c-47ac-b540-bcc1e9d7f171" providerId="ADAL" clId="{99CE36E1-16FD-4649-B056-316A16DF105F}" dt="2025-06-25T17:12:59.565" v="153" actId="164"/>
          <ac:spMkLst>
            <pc:docMk/>
            <pc:sldMk cId="0" sldId="283"/>
            <ac:spMk id="498" creationId="{00000000-0000-0000-0000-000000000000}"/>
          </ac:spMkLst>
        </pc:spChg>
        <pc:spChg chg="mod topLvl">
          <ac:chgData name="Sven Stafford" userId="580eb83c-7e5c-47ac-b540-bcc1e9d7f171" providerId="ADAL" clId="{99CE36E1-16FD-4649-B056-316A16DF105F}" dt="2025-06-25T17:12:31.025" v="149" actId="165"/>
          <ac:spMkLst>
            <pc:docMk/>
            <pc:sldMk cId="0" sldId="283"/>
            <ac:spMk id="499" creationId="{00000000-0000-0000-0000-000000000000}"/>
          </ac:spMkLst>
        </pc:spChg>
        <pc:spChg chg="mod topLvl">
          <ac:chgData name="Sven Stafford" userId="580eb83c-7e5c-47ac-b540-bcc1e9d7f171" providerId="ADAL" clId="{99CE36E1-16FD-4649-B056-316A16DF105F}" dt="2025-06-25T17:12:59.565" v="153" actId="164"/>
          <ac:spMkLst>
            <pc:docMk/>
            <pc:sldMk cId="0" sldId="283"/>
            <ac:spMk id="500" creationId="{00000000-0000-0000-0000-000000000000}"/>
          </ac:spMkLst>
        </pc:spChg>
        <pc:spChg chg="mod topLvl">
          <ac:chgData name="Sven Stafford" userId="580eb83c-7e5c-47ac-b540-bcc1e9d7f171" providerId="ADAL" clId="{99CE36E1-16FD-4649-B056-316A16DF105F}" dt="2025-06-25T17:42:42.063" v="1794" actId="6549"/>
          <ac:spMkLst>
            <pc:docMk/>
            <pc:sldMk cId="0" sldId="283"/>
            <ac:spMk id="501" creationId="{00000000-0000-0000-0000-000000000000}"/>
          </ac:spMkLst>
        </pc:spChg>
        <pc:spChg chg="mod topLvl">
          <ac:chgData name="Sven Stafford" userId="580eb83c-7e5c-47ac-b540-bcc1e9d7f171" providerId="ADAL" clId="{99CE36E1-16FD-4649-B056-316A16DF105F}" dt="2025-06-25T17:12:31.025" v="149" actId="165"/>
          <ac:spMkLst>
            <pc:docMk/>
            <pc:sldMk cId="0" sldId="283"/>
            <ac:spMk id="502" creationId="{00000000-0000-0000-0000-000000000000}"/>
          </ac:spMkLst>
        </pc:spChg>
        <pc:spChg chg="mod topLvl">
          <ac:chgData name="Sven Stafford" userId="580eb83c-7e5c-47ac-b540-bcc1e9d7f171" providerId="ADAL" clId="{99CE36E1-16FD-4649-B056-316A16DF105F}" dt="2025-06-25T17:12:59.565" v="153" actId="164"/>
          <ac:spMkLst>
            <pc:docMk/>
            <pc:sldMk cId="0" sldId="283"/>
            <ac:spMk id="503" creationId="{00000000-0000-0000-0000-000000000000}"/>
          </ac:spMkLst>
        </pc:spChg>
        <pc:spChg chg="mod">
          <ac:chgData name="Sven Stafford" userId="580eb83c-7e5c-47ac-b540-bcc1e9d7f171" providerId="ADAL" clId="{99CE36E1-16FD-4649-B056-316A16DF105F}" dt="2025-06-25T17:12:59.565" v="153" actId="164"/>
          <ac:spMkLst>
            <pc:docMk/>
            <pc:sldMk cId="0" sldId="283"/>
            <ac:spMk id="504" creationId="{00000000-0000-0000-0000-000000000000}"/>
          </ac:spMkLst>
        </pc:spChg>
        <pc:spChg chg="mod topLvl">
          <ac:chgData name="Sven Stafford" userId="580eb83c-7e5c-47ac-b540-bcc1e9d7f171" providerId="ADAL" clId="{99CE36E1-16FD-4649-B056-316A16DF105F}" dt="2025-06-25T17:12:59.565" v="153" actId="164"/>
          <ac:spMkLst>
            <pc:docMk/>
            <pc:sldMk cId="0" sldId="283"/>
            <ac:spMk id="505" creationId="{00000000-0000-0000-0000-000000000000}"/>
          </ac:spMkLst>
        </pc:spChg>
        <pc:spChg chg="del">
          <ac:chgData name="Sven Stafford" userId="580eb83c-7e5c-47ac-b540-bcc1e9d7f171" providerId="ADAL" clId="{99CE36E1-16FD-4649-B056-316A16DF105F}" dt="2025-06-25T17:12:17.181" v="146" actId="478"/>
          <ac:spMkLst>
            <pc:docMk/>
            <pc:sldMk cId="0" sldId="283"/>
            <ac:spMk id="506" creationId="{00000000-0000-0000-0000-000000000000}"/>
          </ac:spMkLst>
        </pc:spChg>
        <pc:spChg chg="del">
          <ac:chgData name="Sven Stafford" userId="580eb83c-7e5c-47ac-b540-bcc1e9d7f171" providerId="ADAL" clId="{99CE36E1-16FD-4649-B056-316A16DF105F}" dt="2025-06-25T17:12:21.259" v="148" actId="478"/>
          <ac:spMkLst>
            <pc:docMk/>
            <pc:sldMk cId="0" sldId="283"/>
            <ac:spMk id="507" creationId="{00000000-0000-0000-0000-000000000000}"/>
          </ac:spMkLst>
        </pc:spChg>
        <pc:spChg chg="mod topLvl">
          <ac:chgData name="Sven Stafford" userId="580eb83c-7e5c-47ac-b540-bcc1e9d7f171" providerId="ADAL" clId="{99CE36E1-16FD-4649-B056-316A16DF105F}" dt="2025-06-25T17:12:59.565" v="153" actId="164"/>
          <ac:spMkLst>
            <pc:docMk/>
            <pc:sldMk cId="0" sldId="283"/>
            <ac:spMk id="508" creationId="{00000000-0000-0000-0000-000000000000}"/>
          </ac:spMkLst>
        </pc:spChg>
        <pc:spChg chg="del">
          <ac:chgData name="Sven Stafford" userId="580eb83c-7e5c-47ac-b540-bcc1e9d7f171" providerId="ADAL" clId="{99CE36E1-16FD-4649-B056-316A16DF105F}" dt="2025-06-25T17:12:19.755" v="147" actId="478"/>
          <ac:spMkLst>
            <pc:docMk/>
            <pc:sldMk cId="0" sldId="283"/>
            <ac:spMk id="509" creationId="{00000000-0000-0000-0000-000000000000}"/>
          </ac:spMkLst>
        </pc:spChg>
        <pc:spChg chg="mod">
          <ac:chgData name="Sven Stafford" userId="580eb83c-7e5c-47ac-b540-bcc1e9d7f171" providerId="ADAL" clId="{99CE36E1-16FD-4649-B056-316A16DF105F}" dt="2025-06-25T17:12:59.565" v="153" actId="164"/>
          <ac:spMkLst>
            <pc:docMk/>
            <pc:sldMk cId="0" sldId="283"/>
            <ac:spMk id="510" creationId="{00000000-0000-0000-0000-000000000000}"/>
          </ac:spMkLst>
        </pc:spChg>
        <pc:spChg chg="mod topLvl">
          <ac:chgData name="Sven Stafford" userId="580eb83c-7e5c-47ac-b540-bcc1e9d7f171" providerId="ADAL" clId="{99CE36E1-16FD-4649-B056-316A16DF105F}" dt="2025-06-25T17:12:59.565" v="153" actId="164"/>
          <ac:spMkLst>
            <pc:docMk/>
            <pc:sldMk cId="0" sldId="283"/>
            <ac:spMk id="511" creationId="{00000000-0000-0000-0000-000000000000}"/>
          </ac:spMkLst>
        </pc:spChg>
        <pc:spChg chg="mod topLvl">
          <ac:chgData name="Sven Stafford" userId="580eb83c-7e5c-47ac-b540-bcc1e9d7f171" providerId="ADAL" clId="{99CE36E1-16FD-4649-B056-316A16DF105F}" dt="2025-06-25T17:12:31.025" v="149" actId="165"/>
          <ac:spMkLst>
            <pc:docMk/>
            <pc:sldMk cId="0" sldId="283"/>
            <ac:spMk id="512" creationId="{00000000-0000-0000-0000-000000000000}"/>
          </ac:spMkLst>
        </pc:spChg>
        <pc:spChg chg="mod">
          <ac:chgData name="Sven Stafford" userId="580eb83c-7e5c-47ac-b540-bcc1e9d7f171" providerId="ADAL" clId="{99CE36E1-16FD-4649-B056-316A16DF105F}" dt="2025-06-25T18:12:13.560" v="3463" actId="20577"/>
          <ac:spMkLst>
            <pc:docMk/>
            <pc:sldMk cId="0" sldId="283"/>
            <ac:spMk id="513" creationId="{00000000-0000-0000-0000-000000000000}"/>
          </ac:spMkLst>
        </pc:spChg>
        <pc:grpChg chg="mod">
          <ac:chgData name="Sven Stafford" userId="580eb83c-7e5c-47ac-b540-bcc1e9d7f171" providerId="ADAL" clId="{99CE36E1-16FD-4649-B056-316A16DF105F}" dt="2025-06-25T17:13:01.930" v="154" actId="1076"/>
          <ac:grpSpMkLst>
            <pc:docMk/>
            <pc:sldMk cId="0" sldId="283"/>
            <ac:grpSpMk id="2" creationId="{64FF55BB-3E1F-E2D6-75C5-ED2E6D7950D0}"/>
          </ac:grpSpMkLst>
        </pc:grpChg>
      </pc:sldChg>
      <pc:sldChg chg="addSp modSp add mod modNotesTx">
        <pc:chgData name="Sven Stafford" userId="580eb83c-7e5c-47ac-b540-bcc1e9d7f171" providerId="ADAL" clId="{99CE36E1-16FD-4649-B056-316A16DF105F}" dt="2025-06-25T18:15:54.543" v="3646" actId="20577"/>
        <pc:sldMkLst>
          <pc:docMk/>
          <pc:sldMk cId="4138459649" sldId="284"/>
        </pc:sldMkLst>
        <pc:spChg chg="add mod">
          <ac:chgData name="Sven Stafford" userId="580eb83c-7e5c-47ac-b540-bcc1e9d7f171" providerId="ADAL" clId="{99CE36E1-16FD-4649-B056-316A16DF105F}" dt="2025-06-25T17:43:51.654" v="1836" actId="20577"/>
          <ac:spMkLst>
            <pc:docMk/>
            <pc:sldMk cId="4138459649" sldId="284"/>
            <ac:spMk id="2" creationId="{F950ADDA-3193-94BF-8122-90DF7F005AA6}"/>
          </ac:spMkLst>
        </pc:spChg>
        <pc:spChg chg="mod">
          <ac:chgData name="Sven Stafford" userId="580eb83c-7e5c-47ac-b540-bcc1e9d7f171" providerId="ADAL" clId="{99CE36E1-16FD-4649-B056-316A16DF105F}" dt="2025-06-25T18:11:41.008" v="3427" actId="20577"/>
          <ac:spMkLst>
            <pc:docMk/>
            <pc:sldMk cId="4138459649" sldId="284"/>
            <ac:spMk id="382" creationId="{9DCE6380-002A-E9F0-3523-4F05D0EECBA3}"/>
          </ac:spMkLst>
        </pc:spChg>
      </pc:sldChg>
      <pc:sldChg chg="addSp modSp add mod modNotesTx">
        <pc:chgData name="Sven Stafford" userId="580eb83c-7e5c-47ac-b540-bcc1e9d7f171" providerId="ADAL" clId="{99CE36E1-16FD-4649-B056-316A16DF105F}" dt="2025-06-25T18:16:04.470" v="3654" actId="20577"/>
        <pc:sldMkLst>
          <pc:docMk/>
          <pc:sldMk cId="3106409327" sldId="285"/>
        </pc:sldMkLst>
        <pc:spChg chg="add mod">
          <ac:chgData name="Sven Stafford" userId="580eb83c-7e5c-47ac-b540-bcc1e9d7f171" providerId="ADAL" clId="{99CE36E1-16FD-4649-B056-316A16DF105F}" dt="2025-06-25T17:59:00.154" v="2462" actId="255"/>
          <ac:spMkLst>
            <pc:docMk/>
            <pc:sldMk cId="3106409327" sldId="285"/>
            <ac:spMk id="2" creationId="{D2579B93-C260-B883-507B-D5615CD15D5B}"/>
          </ac:spMkLst>
        </pc:spChg>
        <pc:spChg chg="mod">
          <ac:chgData name="Sven Stafford" userId="580eb83c-7e5c-47ac-b540-bcc1e9d7f171" providerId="ADAL" clId="{99CE36E1-16FD-4649-B056-316A16DF105F}" dt="2025-06-25T17:43:42.329" v="1801"/>
          <ac:spMkLst>
            <pc:docMk/>
            <pc:sldMk cId="3106409327" sldId="285"/>
            <ac:spMk id="5" creationId="{13204B6A-DEBE-CF01-2443-9F2AC6932CE5}"/>
          </ac:spMkLst>
        </pc:spChg>
        <pc:spChg chg="mod">
          <ac:chgData name="Sven Stafford" userId="580eb83c-7e5c-47ac-b540-bcc1e9d7f171" providerId="ADAL" clId="{99CE36E1-16FD-4649-B056-316A16DF105F}" dt="2025-06-25T17:25:52.518" v="1070" actId="1076"/>
          <ac:spMkLst>
            <pc:docMk/>
            <pc:sldMk cId="3106409327" sldId="285"/>
            <ac:spMk id="381" creationId="{86D728D4-535D-4D52-1C82-1A695A7A2120}"/>
          </ac:spMkLst>
        </pc:spChg>
        <pc:graphicFrameChg chg="mod modGraphic">
          <ac:chgData name="Sven Stafford" userId="580eb83c-7e5c-47ac-b540-bcc1e9d7f171" providerId="ADAL" clId="{99CE36E1-16FD-4649-B056-316A16DF105F}" dt="2025-06-25T17:59:25.620" v="2468" actId="1076"/>
          <ac:graphicFrameMkLst>
            <pc:docMk/>
            <pc:sldMk cId="3106409327" sldId="285"/>
            <ac:graphicFrameMk id="4" creationId="{5BE5EEA2-470B-8A46-F4C4-58614C7D358F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2A42E4-8179-44C8-8398-976FD85BB174}" type="datetimeFigureOut">
              <a:rPr lang="en-US" smtClean="0"/>
              <a:t>6/25/2025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CFE793-0A59-45AF-A4E1-9BBA37254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6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14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dirty="0"/>
              <a:t>Today we’re focusing on a practical tool to make meetings more purposeful and productive: the Results-Based Agenda.</a:t>
            </a:r>
          </a:p>
          <a:p>
            <a:r>
              <a:rPr lang="en-US" dirty="0"/>
              <a:t>This tool is aligned with Results Count and supports adaptive leadership by helping us clarify what we want to accomplish and structure how we get there.</a:t>
            </a:r>
          </a:p>
          <a:p>
            <a:r>
              <a:rPr lang="en-US" dirty="0"/>
              <a:t>We’ll look at how to design agendas that support better outcomes, stronger engagement, and clearer next steps.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48" name="Google Shape;34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9" name="Google Shape;419;p21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dirty="0"/>
              <a:t>To match great questions, we also need intentional listening.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420" name="Google Shape;420;p21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22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dirty="0"/>
              <a:t>'Listen Fors' are filters we use to stay attuned to certain themes—like equity, power, or opportunity—without tuning out what we didn’t expect.</a:t>
            </a:r>
          </a:p>
          <a:p>
            <a:r>
              <a:rPr lang="en-US" dirty="0"/>
              <a:t>This is especially important in adaptive work—where our role is to surface meaning and patterns, not just capture data.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448" name="Google Shape;448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23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dirty="0"/>
              <a:t>Now let’s take a few minutes to reflect together.</a:t>
            </a:r>
          </a:p>
          <a:p>
            <a:r>
              <a:rPr lang="en-US" dirty="0"/>
              <a:t>In your groups, please share:</a:t>
            </a:r>
          </a:p>
          <a:p>
            <a:r>
              <a:rPr lang="en-US" dirty="0"/>
              <a:t>Your name, role, and organization</a:t>
            </a:r>
          </a:p>
          <a:p>
            <a:r>
              <a:rPr lang="en-US" dirty="0"/>
              <a:t>A recent meeting that could have benefitted from a Results-Based Agenda</a:t>
            </a:r>
          </a:p>
          <a:p>
            <a:r>
              <a:rPr lang="en-US" dirty="0"/>
              <a:t>And your next opportunity to try this approach—what will you do differently?</a:t>
            </a:r>
          </a:p>
          <a:p>
            <a:endParaRPr lang="en-US" dirty="0"/>
          </a:p>
          <a:p>
            <a:r>
              <a:rPr lang="en-US" dirty="0"/>
              <a:t>Feel free to jot down a Meeting Result or a Context Statement draft while you talk.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56" name="Google Shape;456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28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We use results-based agendas at the County regularly, and here are the results we’re hoping to get: </a:t>
            </a:r>
            <a:endParaRPr dirty="0"/>
          </a:p>
        </p:txBody>
      </p:sp>
      <p:sp>
        <p:nvSpPr>
          <p:cNvPr id="490" name="Google Shape;490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24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dirty="0"/>
              <a:t>This template uses the 3Rs: Relationships, Resources, and Results. Who’s connected to each of these? Who’s holding key relationships? Who controls resources? Who's accountable for results?</a:t>
            </a:r>
          </a:p>
          <a:p>
            <a:r>
              <a:rPr lang="en-US" dirty="0"/>
              <a:t>It’s a tool for power mapping that helps you design your agenda with the right people in mind.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64" name="Google Shape;464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17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dirty="0"/>
              <a:t>The template here helps you sort who is connected to each R.</a:t>
            </a:r>
          </a:p>
          <a:p>
            <a:r>
              <a:rPr lang="en-US" dirty="0"/>
              <a:t>For </a:t>
            </a:r>
            <a:r>
              <a:rPr lang="en-US" i="1" dirty="0"/>
              <a:t>Relationships</a:t>
            </a:r>
            <a:r>
              <a:rPr lang="en-US" dirty="0"/>
              <a:t>: Who are connectors? Who influences trust?</a:t>
            </a:r>
          </a:p>
          <a:p>
            <a:r>
              <a:rPr lang="en-US" i="1" dirty="0"/>
              <a:t>Resources</a:t>
            </a:r>
            <a:r>
              <a:rPr lang="en-US" dirty="0"/>
              <a:t>: Who controls budget, staffing, or tools relevant to this work?</a:t>
            </a:r>
          </a:p>
          <a:p>
            <a:r>
              <a:rPr lang="en-US" i="1" dirty="0"/>
              <a:t>Results</a:t>
            </a:r>
            <a:r>
              <a:rPr lang="en-US" dirty="0"/>
              <a:t>: Who is held accountable for the outcomes we’re trying to move?</a:t>
            </a:r>
          </a:p>
          <a:p>
            <a:r>
              <a:rPr lang="en-US" dirty="0"/>
              <a:t>Understanding this helps you bring the right people in and create the right dynamics for progress.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72" name="Google Shape;37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>
          <a:extLst>
            <a:ext uri="{FF2B5EF4-FFF2-40B4-BE49-F238E27FC236}">
              <a16:creationId xmlns:a16="http://schemas.microsoft.com/office/drawing/2014/main" id="{9F65C8A7-C782-1B40-C0A5-E60D695549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17:notes">
            <a:extLst>
              <a:ext uri="{FF2B5EF4-FFF2-40B4-BE49-F238E27FC236}">
                <a16:creationId xmlns:a16="http://schemas.microsoft.com/office/drawing/2014/main" id="{65415DE1-A865-BB7C-FA67-7DDCF44DA71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dirty="0"/>
              <a:t>Once you’ve thought through purpose and people, you can lay out your agenda based on outcomes.</a:t>
            </a:r>
          </a:p>
          <a:p>
            <a:r>
              <a:rPr lang="en-US" dirty="0"/>
              <a:t>You start with 'Meeting Results'—what we want to achieve—and then design each section to build toward that.</a:t>
            </a:r>
          </a:p>
          <a:p>
            <a:r>
              <a:rPr lang="en-US" dirty="0"/>
              <a:t>You’ll see time blocks, activities, and framing questions that align to these results.</a:t>
            </a:r>
          </a:p>
          <a:p>
            <a:r>
              <a:rPr lang="en-US" dirty="0"/>
              <a:t>This approach helps avoid meandering conversations or backloaded decisions at the last minute.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The check in isn’t just an ice breaker, it’s a way to get people present and ready to work. Today’s poll question acted in the same way, priming you to think about what makes for a bad meeting.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Let’s now go through a sample item. For each agenda item, you develop a result, context statement, and effective questions to support the conversation or activity</a:t>
            </a:r>
          </a:p>
        </p:txBody>
      </p:sp>
      <p:sp>
        <p:nvSpPr>
          <p:cNvPr id="372" name="Google Shape;372;p17:notes">
            <a:extLst>
              <a:ext uri="{FF2B5EF4-FFF2-40B4-BE49-F238E27FC236}">
                <a16:creationId xmlns:a16="http://schemas.microsoft.com/office/drawing/2014/main" id="{308F7011-C23C-BCA7-1458-B717C3B267E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319760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>
          <a:extLst>
            <a:ext uri="{FF2B5EF4-FFF2-40B4-BE49-F238E27FC236}">
              <a16:creationId xmlns:a16="http://schemas.microsoft.com/office/drawing/2014/main" id="{E5C7D6F5-6699-9628-AB66-55E3D518AE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17:notes">
            <a:extLst>
              <a:ext uri="{FF2B5EF4-FFF2-40B4-BE49-F238E27FC236}">
                <a16:creationId xmlns:a16="http://schemas.microsoft.com/office/drawing/2014/main" id="{06427D78-2C53-FE3A-51AC-F7D1F2029B9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dirty="0"/>
              <a:t>The Context Statement is a short, intentional way to begin a meeting.</a:t>
            </a:r>
          </a:p>
          <a:p>
            <a:r>
              <a:rPr lang="en-US" dirty="0"/>
              <a:t>It tells participants why they’re here, what the focus is, and how the conversation will unfold.</a:t>
            </a:r>
          </a:p>
          <a:p>
            <a:r>
              <a:rPr lang="en-US" dirty="0"/>
              <a:t>It also sets boundaries—what </a:t>
            </a:r>
            <a:r>
              <a:rPr lang="en-US" i="1" dirty="0"/>
              <a:t>isn’t</a:t>
            </a:r>
            <a:r>
              <a:rPr lang="en-US" dirty="0"/>
              <a:t> part of today’s conversation.</a:t>
            </a:r>
          </a:p>
          <a:p>
            <a:r>
              <a:rPr lang="en-US" dirty="0"/>
              <a:t>Example: </a:t>
            </a:r>
            <a:r>
              <a:rPr lang="en-US" sz="1200" i="1" dirty="0"/>
              <a:t>Introduce Result-Based Agendas and have participants practice with their teams in the next two weeks.</a:t>
            </a:r>
            <a:endParaRPr lang="en-US" dirty="0"/>
          </a:p>
          <a:p>
            <a:r>
              <a:rPr lang="en-US" dirty="0"/>
              <a:t>It’s specific, action-oriented, and time-bound."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72" name="Google Shape;372;p17:notes">
            <a:extLst>
              <a:ext uri="{FF2B5EF4-FFF2-40B4-BE49-F238E27FC236}">
                <a16:creationId xmlns:a16="http://schemas.microsoft.com/office/drawing/2014/main" id="{35E90A89-90D2-8385-E5D9-5A59696C42C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645330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8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dirty="0"/>
              <a:t>One of the most powerful tools in any meeting is a well-placed question.</a:t>
            </a:r>
          </a:p>
          <a:p>
            <a:r>
              <a:rPr lang="en-US" dirty="0"/>
              <a:t>We want to be asking long-lever questions - </a:t>
            </a:r>
          </a:p>
          <a:p>
            <a:r>
              <a:rPr lang="en-US" dirty="0"/>
              <a:t>These are questions that are </a:t>
            </a:r>
            <a:r>
              <a:rPr lang="en-US" i="1" dirty="0"/>
              <a:t>open-ended</a:t>
            </a:r>
            <a:r>
              <a:rPr lang="en-US" dirty="0"/>
              <a:t>—they start with 'what' or 'how'—and they’re designed to spark insight, not just get a quick answer.</a:t>
            </a:r>
          </a:p>
          <a:p>
            <a:r>
              <a:rPr lang="en-US" dirty="0"/>
              <a:t>They encourage participation, surface creativity, and help people explore options instead of defending positions."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85" name="Google Shape;38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19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dirty="0"/>
              <a:t>We want to be asking long-lever questions - </a:t>
            </a:r>
          </a:p>
          <a:p>
            <a:r>
              <a:rPr lang="en-US" dirty="0"/>
              <a:t>These are questions that are </a:t>
            </a:r>
            <a:r>
              <a:rPr lang="en-US" i="1" dirty="0"/>
              <a:t>open-ended</a:t>
            </a:r>
            <a:r>
              <a:rPr lang="en-US" dirty="0"/>
              <a:t>—they start with 'what' or 'how'—and they’re designed to spark insight, not just get a quick answer.</a:t>
            </a:r>
          </a:p>
          <a:p>
            <a:r>
              <a:rPr lang="en-US" dirty="0"/>
              <a:t>They encourage participation, surface creativity, and help people explore options instead of defending positions."</a:t>
            </a:r>
          </a:p>
          <a:p>
            <a:endParaRPr lang="en-US" dirty="0"/>
          </a:p>
          <a:p>
            <a:r>
              <a:rPr lang="en-US" dirty="0"/>
              <a:t>A few key design principles: Keep questions to a single sentence. Don’t stack them.</a:t>
            </a:r>
          </a:p>
          <a:p>
            <a:r>
              <a:rPr lang="en-US" dirty="0"/>
              <a:t>Avoid yes/no questions—they shut down dialogue. Instead, aim for </a:t>
            </a:r>
            <a:r>
              <a:rPr lang="en-US" i="1" dirty="0"/>
              <a:t>dynamic and future-focused</a:t>
            </a:r>
            <a:r>
              <a:rPr lang="en-US" dirty="0"/>
              <a:t> questions like, 'What would it take to move this forward?'</a:t>
            </a:r>
          </a:p>
          <a:p>
            <a:r>
              <a:rPr lang="en-US" dirty="0"/>
              <a:t>Avoid 'why'—it often puts people in defensive mode. Use 'how' or 'what' to keep energy constructive.</a:t>
            </a:r>
          </a:p>
          <a:p>
            <a:r>
              <a:rPr lang="en-US" dirty="0"/>
              <a:t>You can also ask what I call ‘unaskable’ questions—the ones that name what’s really at stake. Those can be the breakthrough moments.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98" name="Google Shape;398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20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dirty="0"/>
              <a:t>Here are a few go-to questions I’ve found especially helpful when trying to deepen a conversation or shift it toward action.</a:t>
            </a:r>
          </a:p>
          <a:p>
            <a:r>
              <a:rPr lang="en-US" dirty="0"/>
              <a:t>Read through one or two slowly and pause:</a:t>
            </a:r>
          </a:p>
          <a:p>
            <a:r>
              <a:rPr lang="en-US" i="1" dirty="0"/>
              <a:t>'What has not yet been voiced…?'</a:t>
            </a:r>
            <a:endParaRPr lang="en-US" dirty="0"/>
          </a:p>
          <a:p>
            <a:r>
              <a:rPr lang="en-US" i="1" dirty="0"/>
              <a:t>'What would it take…?'</a:t>
            </a:r>
            <a:endParaRPr lang="en-US" dirty="0"/>
          </a:p>
          <a:p>
            <a:r>
              <a:rPr lang="en-US" dirty="0"/>
              <a:t>"Each one is designed to unlock possibility or learning—not just gather information."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11" name="Google Shape;411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E83D2-2F59-032B-BA64-1C563A8385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5FEA31-CD72-50B0-1687-AAAF955523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AE3E93-E9EE-D504-BFB5-A3D5B3A45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7C7A6-0CCC-490C-A6FF-45B7EB54941C}" type="datetimeFigureOut">
              <a:rPr lang="en-US" smtClean="0"/>
              <a:t>6/25/2025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BCB92F-D9A4-F4B6-C884-57FB6D2CC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650B4B-10C6-2DA9-CEA1-94701FAD2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1BBDF-B02D-4B9D-88D9-FCA7472871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29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2728A-9BD4-30FD-F154-B7A3BF07B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CD5573-5664-41BC-DA1C-5A30468787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FBCF53-F220-7DCC-CB4B-4A1C3BA65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7C7A6-0CCC-490C-A6FF-45B7EB54941C}" type="datetimeFigureOut">
              <a:rPr lang="en-US" smtClean="0"/>
              <a:t>6/25/2025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769AE1-46CD-A01A-CAB1-8E6EF4D8E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8BEFE0-D0BA-6C3D-81C9-8ACE1FF32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1BBDF-B02D-4B9D-88D9-FCA7472871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105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2EB71A3-A5AE-DF10-942C-75F9047224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E3E0B4-E1DB-D0E2-0619-5067E97384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39CF66-9998-EDB2-6E0A-2BD5AD056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7C7A6-0CCC-490C-A6FF-45B7EB54941C}" type="datetimeFigureOut">
              <a:rPr lang="en-US" smtClean="0"/>
              <a:t>6/25/2025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4C0E00-3A25-3F24-0839-FB00A72B3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42B49B-5148-D435-3F74-DA1316035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1BBDF-B02D-4B9D-88D9-FCA7472871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2296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 1">
  <p:cSld name="Section title and description 1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0" y="1931167"/>
            <a:ext cx="12192000" cy="28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alibri"/>
              <a:buNone/>
              <a:defRPr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alibri"/>
              <a:buNone/>
              <a:defRPr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alibri"/>
              <a:buNone/>
              <a:defRPr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alibri"/>
              <a:buNone/>
              <a:defRPr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alibri"/>
              <a:buNone/>
              <a:defRPr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alibri"/>
              <a:buNone/>
              <a:defRPr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alibri"/>
              <a:buNone/>
              <a:defRPr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alibri"/>
              <a:buNone/>
              <a:defRPr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3202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3100" tIns="113100" rIns="113100" bIns="1131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lay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3100" tIns="113100" rIns="113100" bIns="113100" anchor="t" anchorCtr="0">
            <a:normAutofit/>
          </a:bodyPr>
          <a:lstStyle>
            <a:lvl1pPr marL="457200" lvl="0" indent="-3683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  <a:defRPr/>
            </a:lvl1pPr>
            <a:lvl2pPr marL="914400" lvl="1" indent="-33655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○"/>
              <a:defRPr/>
            </a:lvl2pPr>
            <a:lvl3pPr marL="1371600" lvl="2" indent="-33655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■"/>
              <a:defRPr/>
            </a:lvl3pPr>
            <a:lvl4pPr marL="1828800" lvl="3" indent="-33655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  <a:defRPr/>
            </a:lvl4pPr>
            <a:lvl5pPr marL="2286000" lvl="4" indent="-33655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○"/>
              <a:defRPr/>
            </a:lvl5pPr>
            <a:lvl6pPr marL="2743200" lvl="5" indent="-33655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■"/>
              <a:defRPr/>
            </a:lvl6pPr>
            <a:lvl7pPr marL="3200400" lvl="6" indent="-33655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  <a:defRPr/>
            </a:lvl7pPr>
            <a:lvl8pPr marL="3657600" lvl="7" indent="-33655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○"/>
              <a:defRPr/>
            </a:lvl8pPr>
            <a:lvl9pPr marL="4114800" lvl="8" indent="-33655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■"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3100" tIns="113100" rIns="113100" bIns="1131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623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CC779-E5E3-6217-1E72-262724632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0A88AE-EB8E-47ED-A0A4-E921A2C038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7B1311-7997-8A6B-8003-BF2556C7A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7C7A6-0CCC-490C-A6FF-45B7EB54941C}" type="datetimeFigureOut">
              <a:rPr lang="en-US" smtClean="0"/>
              <a:t>6/25/2025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E100DE-ADDF-E603-55DF-027EA9DD2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FE95FA-0C96-E50E-A4B1-A17359292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1BBDF-B02D-4B9D-88D9-FCA7472871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912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5F0EC6-9D79-1764-8233-987CD548D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3589FA-861F-0534-D72F-4DF1DA5561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FBE42D-8C66-335A-AAE6-9A74CDB52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7C7A6-0CCC-490C-A6FF-45B7EB54941C}" type="datetimeFigureOut">
              <a:rPr lang="en-US" smtClean="0"/>
              <a:t>6/25/2025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F17CAE-2A8A-56DC-E515-FD4B0DE39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41B73D-C655-8003-EAAF-3DB08DAEB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1BBDF-B02D-4B9D-88D9-FCA7472871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607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3FC902-A962-9C0C-5BAE-276EFC68B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DDF89F-5D23-5E42-3043-AC39978555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569B83-DD72-19B9-5C8A-F3A345CFEE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19F059-D977-FCA8-9580-79C282C3DA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7C7A6-0CCC-490C-A6FF-45B7EB54941C}" type="datetimeFigureOut">
              <a:rPr lang="en-US" smtClean="0"/>
              <a:t>6/25/2025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C0AA2C-4171-10D9-9017-E1210A21C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581AFB-9537-65B1-D4DC-58B2ECDB9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1BBDF-B02D-4B9D-88D9-FCA7472871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164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D9C96-354A-E717-F1CB-63BA90A68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EF7431-0C58-90A9-1690-7628EAE655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A35202-FC54-4813-47FC-32EA425646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6A4FF7-2BB5-5A39-42BC-91BB6EFC9A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53C492C-463B-0C76-7177-41592FA796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98C68D9-FA77-E280-E08F-7EFF5CC06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7C7A6-0CCC-490C-A6FF-45B7EB54941C}" type="datetimeFigureOut">
              <a:rPr lang="en-US" smtClean="0"/>
              <a:t>6/25/2025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930CB85-2AF2-64E1-1032-D011E9F3A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DAB505-7E19-35AD-5C57-31DBE172F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1BBDF-B02D-4B9D-88D9-FCA7472871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703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4F552-E9F0-C133-74A7-28E37CA33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1F05EB-4816-69BE-4772-53C63DAC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7C7A6-0CCC-490C-A6FF-45B7EB54941C}" type="datetimeFigureOut">
              <a:rPr lang="en-US" smtClean="0"/>
              <a:t>6/25/2025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53F47F-4281-D4B0-CAF4-5291FEC34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A1A764-0C9D-531D-1C09-B564AA9BC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1BBDF-B02D-4B9D-88D9-FCA7472871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603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F7AD2C6-C7AD-CFF4-84F2-BA093910C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7C7A6-0CCC-490C-A6FF-45B7EB54941C}" type="datetimeFigureOut">
              <a:rPr lang="en-US" smtClean="0"/>
              <a:t>6/25/2025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E9248E-ACF1-B9D3-64CD-7A98C9F93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2A555A-7A1F-C650-9B74-3BC598545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1BBDF-B02D-4B9D-88D9-FCA7472871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056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4639DD-7630-DA8D-3D7E-EDF6E0695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367DBC-8B61-A82C-BF19-01013436E1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B8E833-0960-A3CD-D047-C88F7972FD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422876-4B38-E66D-6243-912B7AC78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7C7A6-0CCC-490C-A6FF-45B7EB54941C}" type="datetimeFigureOut">
              <a:rPr lang="en-US" smtClean="0"/>
              <a:t>6/25/2025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92D7DA-CEFC-C10A-549F-1C79C2E7A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F3AE5A-59A1-F190-0157-8DB5E8BCB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1BBDF-B02D-4B9D-88D9-FCA7472871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880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D1B93-F311-B944-014D-C186915BF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31026F-23BF-0651-95E4-536F40B618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81968A-62EF-D23F-5302-38DA209D97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D70357-34D3-7209-4115-716DEECBDC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7C7A6-0CCC-490C-A6FF-45B7EB54941C}" type="datetimeFigureOut">
              <a:rPr lang="en-US" smtClean="0"/>
              <a:t>6/25/2025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AF43BA-7BAF-62B1-F099-7FB136908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8907E7-32EB-92EB-3610-595228679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1BBDF-B02D-4B9D-88D9-FCA7472871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101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4A37EFF-B741-00D2-609B-EF9F75D27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3D603E-F30C-2C36-7A96-A1917592F3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84DD6A-B502-3677-07E1-7C4FC16951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067C7A6-0CCC-490C-A6FF-45B7EB54941C}" type="datetimeFigureOut">
              <a:rPr lang="en-US" smtClean="0"/>
              <a:t>6/25/2025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A2E28C-01F4-DFD7-60D7-C2FFBD1CD0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1CE8FC-C6C2-27CF-6A45-90246992C0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381BBDF-B02D-4B9D-88D9-FCA7472871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808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47"/>
          <p:cNvSpPr/>
          <p:nvPr/>
        </p:nvSpPr>
        <p:spPr>
          <a:xfrm>
            <a:off x="-1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1" name="Google Shape;351;p47" descr="People Discussing"/>
          <p:cNvPicPr preferRelativeResize="0"/>
          <p:nvPr/>
        </p:nvPicPr>
        <p:blipFill rotWithShape="1">
          <a:blip r:embed="rId3">
            <a:alphaModFix/>
          </a:blip>
          <a:srcRect t="284" r="1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352" name="Google Shape;352;p47"/>
          <p:cNvSpPr/>
          <p:nvPr/>
        </p:nvSpPr>
        <p:spPr>
          <a:xfrm>
            <a:off x="0" y="2207602"/>
            <a:ext cx="12191999" cy="316214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4901"/>
                </a:srgbClr>
              </a:gs>
              <a:gs pos="50000">
                <a:srgbClr val="000000">
                  <a:alpha val="29803"/>
                </a:srgbClr>
              </a:gs>
              <a:gs pos="75000">
                <a:srgbClr val="000000">
                  <a:alpha val="14901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" name="Google Shape;353;p47"/>
          <p:cNvSpPr txBox="1">
            <a:spLocks noGrp="1"/>
          </p:cNvSpPr>
          <p:nvPr>
            <p:ph type="title"/>
          </p:nvPr>
        </p:nvSpPr>
        <p:spPr>
          <a:xfrm>
            <a:off x="1097280" y="325550"/>
            <a:ext cx="10058400" cy="357477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-US" sz="52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Structuring Conversations and Meetings</a:t>
            </a:r>
            <a:br>
              <a:rPr lang="en-US" sz="52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52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Using Result-Based Agendas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54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7843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3" name="Google Shape;423;p54"/>
          <p:cNvSpPr/>
          <p:nvPr/>
        </p:nvSpPr>
        <p:spPr>
          <a:xfrm>
            <a:off x="8642856" y="757325"/>
            <a:ext cx="3549144" cy="5329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424" name="Google Shape;424;p54"/>
          <p:cNvSpPr txBox="1">
            <a:spLocks noGrp="1"/>
          </p:cNvSpPr>
          <p:nvPr>
            <p:ph type="title" idx="4294967295"/>
          </p:nvPr>
        </p:nvSpPr>
        <p:spPr>
          <a:xfrm>
            <a:off x="8788400" y="1123950"/>
            <a:ext cx="3403600" cy="4600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100"/>
              <a:buFont typeface="Roboto Medium"/>
              <a:buNone/>
            </a:pPr>
            <a:r>
              <a:rPr lang="en-US" sz="3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CHECKLIST FOR APPRECIATIVE LISTENING</a:t>
            </a:r>
            <a:endParaRPr sz="3500"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25" name="Google Shape;425;p54"/>
          <p:cNvGrpSpPr/>
          <p:nvPr/>
        </p:nvGrpSpPr>
        <p:grpSpPr>
          <a:xfrm>
            <a:off x="1229529" y="98721"/>
            <a:ext cx="6567845" cy="6656202"/>
            <a:chOff x="362882" y="2927"/>
            <a:chExt cx="6567845" cy="6656202"/>
          </a:xfrm>
        </p:grpSpPr>
        <p:sp>
          <p:nvSpPr>
            <p:cNvPr id="426" name="Google Shape;426;p54"/>
            <p:cNvSpPr/>
            <p:nvPr/>
          </p:nvSpPr>
          <p:spPr>
            <a:xfrm>
              <a:off x="3306304" y="840773"/>
              <a:ext cx="646801" cy="9144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0000"/>
                  </a:moveTo>
                  <a:lnTo>
                    <a:pt x="36337" y="59999"/>
                  </a:lnTo>
                </a:path>
                <a:path w="120000" h="120000" extrusionOk="0">
                  <a:moveTo>
                    <a:pt x="83663" y="59999"/>
                  </a:moveTo>
                  <a:lnTo>
                    <a:pt x="120000" y="60000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stealth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54"/>
            <p:cNvSpPr/>
            <p:nvPr/>
          </p:nvSpPr>
          <p:spPr>
            <a:xfrm>
              <a:off x="362882" y="2927"/>
              <a:ext cx="2945222" cy="1767133"/>
            </a:xfrm>
            <a:prstGeom prst="rect">
              <a:avLst/>
            </a:prstGeom>
            <a:solidFill>
              <a:schemeClr val="dk2"/>
            </a:solidFill>
            <a:ln w="1077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54"/>
            <p:cNvSpPr txBox="1"/>
            <p:nvPr/>
          </p:nvSpPr>
          <p:spPr>
            <a:xfrm>
              <a:off x="362882" y="2927"/>
              <a:ext cx="2945222" cy="17671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4300" tIns="151475" rIns="144300" bIns="151475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100"/>
                <a:buFont typeface="Roboto Medium"/>
                <a:buNone/>
              </a:pPr>
              <a:r>
                <a:rPr lang="en-US" sz="2100" b="1" i="0" u="none" strike="noStrike" cap="none" dirty="0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Remain Quiet</a:t>
              </a:r>
              <a:endParaRPr dirty="0"/>
            </a:p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100"/>
                <a:buFont typeface="Roboto Medium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735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Roboto Medium"/>
                <a:buChar char="•"/>
              </a:pPr>
              <a:r>
                <a:rPr lang="en-US" sz="1800" i="0" u="none" strike="noStrike" cap="none" dirty="0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Practice postponing your response past your normal comfort level</a:t>
              </a:r>
              <a:endParaRPr sz="180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54"/>
            <p:cNvSpPr/>
            <p:nvPr/>
          </p:nvSpPr>
          <p:spPr>
            <a:xfrm>
              <a:off x="1835493" y="1768260"/>
              <a:ext cx="3622623" cy="646801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63172"/>
                  </a:lnTo>
                  <a:lnTo>
                    <a:pt x="0" y="63172"/>
                  </a:lnTo>
                  <a:lnTo>
                    <a:pt x="0" y="120000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stealth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54"/>
            <p:cNvSpPr txBox="1"/>
            <p:nvPr/>
          </p:nvSpPr>
          <p:spPr>
            <a:xfrm>
              <a:off x="3522998" y="1969623"/>
              <a:ext cx="247613" cy="2440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Rockwel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54"/>
            <p:cNvSpPr/>
            <p:nvPr/>
          </p:nvSpPr>
          <p:spPr>
            <a:xfrm>
              <a:off x="3985505" y="2927"/>
              <a:ext cx="2945222" cy="1767133"/>
            </a:xfrm>
            <a:prstGeom prst="rect">
              <a:avLst/>
            </a:prstGeom>
            <a:solidFill>
              <a:schemeClr val="dk2"/>
            </a:solidFill>
            <a:ln w="1077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54"/>
            <p:cNvSpPr txBox="1"/>
            <p:nvPr/>
          </p:nvSpPr>
          <p:spPr>
            <a:xfrm>
              <a:off x="3985505" y="2927"/>
              <a:ext cx="2945222" cy="17671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4300" tIns="151475" rIns="144300" bIns="151475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100"/>
                <a:buFont typeface="Roboto Medium"/>
                <a:buNone/>
              </a:pPr>
              <a:r>
                <a:rPr lang="en-US" sz="2100" b="1" i="0" u="none" strike="noStrike" cap="none" dirty="0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Body Language</a:t>
              </a:r>
              <a:endParaRPr dirty="0"/>
            </a:p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100"/>
                <a:buFont typeface="Roboto Medium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735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Roboto Medium"/>
                <a:buChar char="•"/>
              </a:pPr>
              <a:r>
                <a:rPr lang="en-US" sz="1800" i="0" u="none" strike="noStrike" cap="none" dirty="0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Use body language, such as a head nod, to convey active listening</a:t>
              </a:r>
              <a:endParaRPr sz="180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" name="Google Shape;433;p54"/>
            <p:cNvSpPr/>
            <p:nvPr/>
          </p:nvSpPr>
          <p:spPr>
            <a:xfrm>
              <a:off x="3306304" y="3285308"/>
              <a:ext cx="646801" cy="9144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0000"/>
                  </a:moveTo>
                  <a:lnTo>
                    <a:pt x="36337" y="59999"/>
                  </a:lnTo>
                </a:path>
                <a:path w="120000" h="120000" extrusionOk="0">
                  <a:moveTo>
                    <a:pt x="83663" y="59999"/>
                  </a:moveTo>
                  <a:lnTo>
                    <a:pt x="120000" y="60000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stealth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" name="Google Shape;434;p54"/>
            <p:cNvSpPr txBox="1"/>
            <p:nvPr/>
          </p:nvSpPr>
          <p:spPr>
            <a:xfrm>
              <a:off x="3502163" y="3208990"/>
              <a:ext cx="255083" cy="2440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Rockwel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" name="Google Shape;435;p54"/>
            <p:cNvSpPr/>
            <p:nvPr/>
          </p:nvSpPr>
          <p:spPr>
            <a:xfrm>
              <a:off x="362882" y="2447461"/>
              <a:ext cx="2945222" cy="1767133"/>
            </a:xfrm>
            <a:prstGeom prst="rect">
              <a:avLst/>
            </a:prstGeom>
            <a:solidFill>
              <a:schemeClr val="dk2"/>
            </a:solidFill>
            <a:ln w="1077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" name="Google Shape;436;p54"/>
            <p:cNvSpPr txBox="1"/>
            <p:nvPr/>
          </p:nvSpPr>
          <p:spPr>
            <a:xfrm>
              <a:off x="362882" y="2447461"/>
              <a:ext cx="2945222" cy="17671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4300" tIns="151475" rIns="144300" bIns="151475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100"/>
                <a:buFont typeface="Roboto Medium"/>
                <a:buNone/>
              </a:pPr>
              <a:r>
                <a:rPr lang="en-US" sz="2100" b="1" i="0" u="none" strike="noStrike" cap="none" dirty="0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Look &amp; Listen</a:t>
              </a:r>
              <a:endParaRPr dirty="0"/>
            </a:p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100"/>
                <a:buFont typeface="Roboto Medium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735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Roboto Medium"/>
                <a:buChar char="•"/>
              </a:pPr>
              <a:r>
                <a:rPr lang="en-US" sz="1800" i="0" u="none" strike="noStrike" cap="none" dirty="0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Remain aware of tone, words, and facial expressions</a:t>
              </a:r>
              <a:endParaRPr sz="180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" name="Google Shape;437;p54"/>
            <p:cNvSpPr/>
            <p:nvPr/>
          </p:nvSpPr>
          <p:spPr>
            <a:xfrm>
              <a:off x="1835493" y="4212795"/>
              <a:ext cx="3622623" cy="646801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63172"/>
                  </a:lnTo>
                  <a:lnTo>
                    <a:pt x="0" y="63172"/>
                  </a:lnTo>
                  <a:lnTo>
                    <a:pt x="0" y="120000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stealth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54"/>
            <p:cNvSpPr/>
            <p:nvPr/>
          </p:nvSpPr>
          <p:spPr>
            <a:xfrm>
              <a:off x="3985505" y="2447461"/>
              <a:ext cx="2945222" cy="1767133"/>
            </a:xfrm>
            <a:prstGeom prst="rect">
              <a:avLst/>
            </a:prstGeom>
            <a:solidFill>
              <a:schemeClr val="dk2"/>
            </a:solidFill>
            <a:ln w="1077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54"/>
            <p:cNvSpPr txBox="1"/>
            <p:nvPr/>
          </p:nvSpPr>
          <p:spPr>
            <a:xfrm>
              <a:off x="3985505" y="2447461"/>
              <a:ext cx="2945222" cy="17671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4300" tIns="151475" rIns="144300" bIns="151475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100"/>
                <a:buFont typeface="Roboto Medium"/>
                <a:buNone/>
              </a:pPr>
              <a:r>
                <a:rPr lang="en-US" sz="2100" b="1" i="0" u="none" strike="noStrike" cap="none" dirty="0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Be Attentive</a:t>
              </a:r>
              <a:endParaRPr dirty="0"/>
            </a:p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100"/>
                <a:buFont typeface="Roboto Medium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735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Roboto Medium"/>
                <a:buChar char="•"/>
              </a:pPr>
              <a:r>
                <a:rPr lang="en-US" sz="1800" i="0" u="none" strike="noStrike" cap="none" dirty="0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Avoid performing other tasks</a:t>
              </a:r>
              <a:endParaRPr sz="180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54"/>
            <p:cNvSpPr/>
            <p:nvPr/>
          </p:nvSpPr>
          <p:spPr>
            <a:xfrm>
              <a:off x="3306304" y="5729843"/>
              <a:ext cx="646801" cy="9144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0000"/>
                  </a:moveTo>
                  <a:lnTo>
                    <a:pt x="36337" y="60000"/>
                  </a:lnTo>
                </a:path>
                <a:path w="120000" h="120000" extrusionOk="0">
                  <a:moveTo>
                    <a:pt x="83663" y="60000"/>
                  </a:moveTo>
                  <a:lnTo>
                    <a:pt x="120000" y="60000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stealth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Google Shape;441;p54"/>
            <p:cNvSpPr txBox="1"/>
            <p:nvPr/>
          </p:nvSpPr>
          <p:spPr>
            <a:xfrm>
              <a:off x="3502163" y="5653525"/>
              <a:ext cx="255083" cy="2440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Rockwel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" name="Google Shape;442;p54"/>
            <p:cNvSpPr/>
            <p:nvPr/>
          </p:nvSpPr>
          <p:spPr>
            <a:xfrm>
              <a:off x="362882" y="4891996"/>
              <a:ext cx="2945222" cy="1767133"/>
            </a:xfrm>
            <a:prstGeom prst="rect">
              <a:avLst/>
            </a:prstGeom>
            <a:solidFill>
              <a:schemeClr val="dk2"/>
            </a:solidFill>
            <a:ln w="1077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" name="Google Shape;443;p54"/>
            <p:cNvSpPr txBox="1"/>
            <p:nvPr/>
          </p:nvSpPr>
          <p:spPr>
            <a:xfrm>
              <a:off x="362882" y="4891996"/>
              <a:ext cx="2945222" cy="17671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4300" tIns="151475" rIns="144300" bIns="151475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100"/>
                <a:buFont typeface="Roboto Medium"/>
                <a:buNone/>
              </a:pPr>
              <a:r>
                <a:rPr lang="en-US" sz="2100" b="1" i="0" u="none" strike="noStrike" cap="none" dirty="0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Avoid Your Agenda</a:t>
              </a:r>
              <a:endParaRPr dirty="0"/>
            </a:p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100"/>
                <a:buFont typeface="Roboto Medium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735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Roboto Medium"/>
                <a:buChar char="•"/>
              </a:pPr>
              <a:r>
                <a:rPr lang="en-US" sz="1800" i="0" u="none" strike="noStrike" cap="none" dirty="0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Avoid thinking about what you want to say next</a:t>
              </a:r>
              <a:endParaRPr sz="180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54"/>
            <p:cNvSpPr/>
            <p:nvPr/>
          </p:nvSpPr>
          <p:spPr>
            <a:xfrm>
              <a:off x="3985505" y="4891996"/>
              <a:ext cx="2945222" cy="1767133"/>
            </a:xfrm>
            <a:prstGeom prst="rect">
              <a:avLst/>
            </a:prstGeom>
            <a:solidFill>
              <a:schemeClr val="dk2"/>
            </a:solidFill>
            <a:ln w="1077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" name="Google Shape;445;p54"/>
            <p:cNvSpPr txBox="1"/>
            <p:nvPr/>
          </p:nvSpPr>
          <p:spPr>
            <a:xfrm>
              <a:off x="3985505" y="4891996"/>
              <a:ext cx="2945222" cy="17671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4300" tIns="151475" rIns="144300" bIns="151475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100"/>
                <a:buFont typeface="Roboto Medium"/>
                <a:buNone/>
              </a:pPr>
              <a:r>
                <a:rPr lang="en-US" sz="2100" b="1" i="0" u="none" strike="noStrike" cap="none" dirty="0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Affirm &amp; Rephrase</a:t>
              </a:r>
              <a:endParaRPr dirty="0"/>
            </a:p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100"/>
                <a:buFont typeface="Roboto Medium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735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Roboto Medium"/>
                <a:buChar char="•"/>
              </a:pPr>
              <a:r>
                <a:rPr lang="en-US" sz="1800" i="0" u="none" strike="noStrike" cap="none" dirty="0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Use affirmative responses and rephrase to validate understanding.</a:t>
              </a:r>
              <a:endParaRPr sz="180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55"/>
          <p:cNvSpPr txBox="1">
            <a:spLocks noGrp="1"/>
          </p:cNvSpPr>
          <p:nvPr>
            <p:ph type="title"/>
          </p:nvPr>
        </p:nvSpPr>
        <p:spPr>
          <a:xfrm>
            <a:off x="5202624" y="871146"/>
            <a:ext cx="6663300" cy="754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400"/>
              <a:buFont typeface="Roboto Medium"/>
              <a:buNone/>
            </a:pPr>
            <a:r>
              <a:rPr lang="en-US" sz="3200" dirty="0">
                <a:latin typeface="Arial"/>
                <a:ea typeface="Arial"/>
                <a:cs typeface="Arial"/>
                <a:sym typeface="Arial"/>
              </a:rPr>
              <a:t>Framing Dialogues / Conversations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51" name="Google Shape;451;p55" descr="Green dialogue boxes"/>
          <p:cNvPicPr preferRelativeResize="0"/>
          <p:nvPr/>
        </p:nvPicPr>
        <p:blipFill rotWithShape="1">
          <a:blip r:embed="rId3">
            <a:alphaModFix/>
          </a:blip>
          <a:srcRect l="15821" r="21649" b="2"/>
          <a:stretch/>
        </p:blipFill>
        <p:spPr>
          <a:xfrm>
            <a:off x="-1" y="10"/>
            <a:ext cx="5151179" cy="685799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52" name="Google Shape;452;p55"/>
          <p:cNvCxnSpPr/>
          <p:nvPr/>
        </p:nvCxnSpPr>
        <p:spPr>
          <a:xfrm>
            <a:off x="5971697" y="871146"/>
            <a:ext cx="736939" cy="0"/>
          </a:xfrm>
          <a:prstGeom prst="straightConnector1">
            <a:avLst/>
          </a:prstGeom>
          <a:noFill/>
          <a:ln w="5715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53" name="Google Shape;453;p55"/>
          <p:cNvSpPr txBox="1">
            <a:spLocks noGrp="1"/>
          </p:cNvSpPr>
          <p:nvPr>
            <p:ph type="body" idx="1"/>
          </p:nvPr>
        </p:nvSpPr>
        <p:spPr>
          <a:xfrm>
            <a:off x="5514750" y="1786275"/>
            <a:ext cx="6247800" cy="43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4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 b="1" dirty="0">
                <a:latin typeface="Roboto Medium"/>
                <a:ea typeface="Roboto Medium"/>
                <a:cs typeface="Roboto Medium"/>
                <a:sym typeface="Roboto Medium"/>
              </a:rPr>
              <a:t>Listen Fors (LFs)</a:t>
            </a:r>
            <a:endParaRPr sz="2400" dirty="0"/>
          </a:p>
          <a:p>
            <a:pPr marL="182880" lvl="0" indent="-30479" algn="l" rtl="0">
              <a:lnSpc>
                <a:spcPct val="90000"/>
              </a:lnSpc>
              <a:spcBef>
                <a:spcPts val="14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dirty="0"/>
          </a:p>
          <a:p>
            <a:pPr marL="960120" lvl="1" indent="-45720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 dirty="0">
                <a:latin typeface="Roboto"/>
                <a:ea typeface="Roboto"/>
                <a:cs typeface="Roboto"/>
                <a:sym typeface="Roboto"/>
              </a:rPr>
              <a:t>What you have in mind for how people may respond to EQ</a:t>
            </a:r>
            <a:endParaRPr dirty="0"/>
          </a:p>
          <a:p>
            <a:pPr marL="960120" lvl="1" indent="-29210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endParaRPr dirty="0">
              <a:latin typeface="Roboto"/>
              <a:ea typeface="Roboto"/>
              <a:cs typeface="Roboto"/>
              <a:sym typeface="Roboto"/>
            </a:endParaRPr>
          </a:p>
          <a:p>
            <a:pPr marL="96012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 dirty="0">
                <a:latin typeface="Roboto"/>
                <a:ea typeface="Roboto"/>
                <a:cs typeface="Roboto"/>
                <a:sym typeface="Roboto"/>
              </a:rPr>
              <a:t>Intentional filter </a:t>
            </a:r>
            <a:r>
              <a:rPr lang="en-US" u="sng" dirty="0">
                <a:latin typeface="Roboto"/>
                <a:ea typeface="Roboto"/>
                <a:cs typeface="Roboto"/>
                <a:sym typeface="Roboto"/>
              </a:rPr>
              <a:t>held flexibly</a:t>
            </a:r>
            <a:endParaRPr dirty="0"/>
          </a:p>
          <a:p>
            <a:pPr marL="960120" lvl="1" indent="-292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endParaRPr dirty="0">
              <a:latin typeface="Roboto"/>
              <a:ea typeface="Roboto"/>
              <a:cs typeface="Roboto"/>
              <a:sym typeface="Roboto"/>
            </a:endParaRPr>
          </a:p>
          <a:p>
            <a:pPr marL="96012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 dirty="0">
                <a:latin typeface="Roboto"/>
                <a:ea typeface="Roboto"/>
                <a:cs typeface="Roboto"/>
                <a:sym typeface="Roboto"/>
              </a:rPr>
              <a:t>Never block out what “doesn’t fit”</a:t>
            </a:r>
            <a:endParaRPr dirty="0"/>
          </a:p>
          <a:p>
            <a:pPr marL="960120" lvl="1" indent="-292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endParaRPr dirty="0">
              <a:latin typeface="Roboto"/>
              <a:ea typeface="Roboto"/>
              <a:cs typeface="Roboto"/>
              <a:sym typeface="Roboto"/>
            </a:endParaRPr>
          </a:p>
          <a:p>
            <a:pPr marL="96012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 dirty="0">
                <a:latin typeface="Roboto"/>
                <a:ea typeface="Roboto"/>
                <a:cs typeface="Roboto"/>
                <a:sym typeface="Roboto"/>
              </a:rPr>
              <a:t>Focus on </a:t>
            </a:r>
            <a:r>
              <a:rPr lang="en-US" u="sng" dirty="0">
                <a:latin typeface="Roboto"/>
                <a:ea typeface="Roboto"/>
                <a:cs typeface="Roboto"/>
                <a:sym typeface="Roboto"/>
              </a:rPr>
              <a:t>essence</a:t>
            </a:r>
            <a:endParaRPr dirty="0">
              <a:latin typeface="Roboto"/>
              <a:ea typeface="Roboto"/>
              <a:cs typeface="Roboto"/>
              <a:sym typeface="Roboto"/>
            </a:endParaRPr>
          </a:p>
          <a:p>
            <a:pPr marL="182880" lvl="0" indent="-55876" algn="l" rtl="0">
              <a:lnSpc>
                <a:spcPct val="90000"/>
              </a:lnSpc>
              <a:spcBef>
                <a:spcPts val="145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19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56"/>
          <p:cNvSpPr txBox="1">
            <a:spLocks noGrp="1"/>
          </p:cNvSpPr>
          <p:nvPr>
            <p:ph type="title"/>
          </p:nvPr>
        </p:nvSpPr>
        <p:spPr>
          <a:xfrm>
            <a:off x="5868557" y="1138036"/>
            <a:ext cx="5444382" cy="815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lay"/>
              <a:buNone/>
            </a:pPr>
            <a:r>
              <a:rPr lang="en-US" sz="3200" dirty="0">
                <a:latin typeface="Arial"/>
                <a:ea typeface="Arial"/>
                <a:cs typeface="Arial"/>
                <a:sym typeface="Arial"/>
              </a:rPr>
              <a:t>Breakout Groups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59" name="Google Shape;459;p56" descr="Wood human figure"/>
          <p:cNvPicPr preferRelativeResize="0"/>
          <p:nvPr/>
        </p:nvPicPr>
        <p:blipFill rotWithShape="1">
          <a:blip r:embed="rId3">
            <a:alphaModFix/>
          </a:blip>
          <a:srcRect r="49862" b="-1"/>
          <a:stretch/>
        </p:blipFill>
        <p:spPr>
          <a:xfrm>
            <a:off x="-1" y="10"/>
            <a:ext cx="5151179" cy="685799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60" name="Google Shape;460;p56"/>
          <p:cNvCxnSpPr/>
          <p:nvPr/>
        </p:nvCxnSpPr>
        <p:spPr>
          <a:xfrm>
            <a:off x="5971697" y="871146"/>
            <a:ext cx="736939" cy="0"/>
          </a:xfrm>
          <a:prstGeom prst="straightConnector1">
            <a:avLst/>
          </a:prstGeom>
          <a:noFill/>
          <a:ln w="5715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61" name="Google Shape;461;p56"/>
          <p:cNvSpPr txBox="1">
            <a:spLocks noGrp="1"/>
          </p:cNvSpPr>
          <p:nvPr>
            <p:ph type="body" idx="1"/>
          </p:nvPr>
        </p:nvSpPr>
        <p:spPr>
          <a:xfrm>
            <a:off x="4544840" y="1953549"/>
            <a:ext cx="6768110" cy="41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88900" lvl="0" indent="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78"/>
              <a:buFont typeface="Arial"/>
              <a:buNone/>
            </a:pPr>
            <a:endParaRPr sz="2000" dirty="0"/>
          </a:p>
          <a:p>
            <a:pPr marL="1384285" lvl="1" indent="-245744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 dirty="0"/>
              <a:t>Name, Role, Organization</a:t>
            </a:r>
          </a:p>
          <a:p>
            <a:pPr marL="1138541" lvl="1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endParaRPr lang="en-US" dirty="0"/>
          </a:p>
          <a:p>
            <a:pPr marL="1384285" lvl="1" indent="-245744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 dirty="0"/>
              <a:t>Describe a recent meeting that would have benefitted from a Results-Based Agenda</a:t>
            </a:r>
          </a:p>
          <a:p>
            <a:pPr marL="1138541" lvl="1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endParaRPr lang="en-US" dirty="0"/>
          </a:p>
          <a:p>
            <a:pPr marL="1384285" lvl="1" indent="-245744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 dirty="0"/>
              <a:t>When is your next opportunity to use a Results-Based agenda, and what how will that meeting be different? </a:t>
            </a:r>
            <a:endParaRPr sz="1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6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3" name="Google Shape;493;p61"/>
          <p:cNvSpPr/>
          <p:nvPr/>
        </p:nvSpPr>
        <p:spPr>
          <a:xfrm>
            <a:off x="-1" y="0"/>
            <a:ext cx="4818889" cy="6858000"/>
          </a:xfrm>
          <a:custGeom>
            <a:avLst/>
            <a:gdLst/>
            <a:ahLst/>
            <a:cxnLst/>
            <a:rect l="l" t="t" r="r" b="b"/>
            <a:pathLst>
              <a:path w="4818889" h="6858000" extrusionOk="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rgbClr val="EFEFE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88900" dist="38100" algn="l" rotWithShape="0">
              <a:srgbClr val="D8D8D8">
                <a:alpha val="4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4" name="Google Shape;494;p61"/>
          <p:cNvSpPr/>
          <p:nvPr/>
        </p:nvSpPr>
        <p:spPr>
          <a:xfrm>
            <a:off x="1" y="0"/>
            <a:ext cx="4811477" cy="6858000"/>
          </a:xfrm>
          <a:custGeom>
            <a:avLst/>
            <a:gdLst/>
            <a:ahLst/>
            <a:cxnLst/>
            <a:rect l="l" t="t" r="r" b="b"/>
            <a:pathLst>
              <a:path w="4811477" h="6858000" extrusionOk="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5" name="Google Shape;495;p61"/>
          <p:cNvSpPr txBox="1">
            <a:spLocks noGrp="1"/>
          </p:cNvSpPr>
          <p:nvPr>
            <p:ph type="title"/>
          </p:nvPr>
        </p:nvSpPr>
        <p:spPr>
          <a:xfrm>
            <a:off x="621792" y="1161288"/>
            <a:ext cx="3602736" cy="4526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lay"/>
              <a:buNone/>
            </a:pPr>
            <a:r>
              <a:rPr lang="en-US" sz="4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Meeting Results</a:t>
            </a:r>
            <a:br>
              <a:rPr lang="en-US" sz="4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40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lay"/>
              <a:buNone/>
            </a:pPr>
            <a:r>
              <a:rPr lang="en-US" sz="4000" b="1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By the end of the meeting, participants will: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6" name="Google Shape;496;p61"/>
          <p:cNvSpPr/>
          <p:nvPr/>
        </p:nvSpPr>
        <p:spPr>
          <a:xfrm>
            <a:off x="0" y="3081528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2" name="Google Shape;512;p61"/>
          <p:cNvSpPr/>
          <p:nvPr/>
        </p:nvSpPr>
        <p:spPr>
          <a:xfrm>
            <a:off x="6643138" y="5028356"/>
            <a:ext cx="5024605" cy="1159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4FF55BB-3E1F-E2D6-75C5-ED2E6D7950D0}"/>
              </a:ext>
            </a:extLst>
          </p:cNvPr>
          <p:cNvGrpSpPr/>
          <p:nvPr/>
        </p:nvGrpSpPr>
        <p:grpSpPr>
          <a:xfrm>
            <a:off x="5283707" y="1403846"/>
            <a:ext cx="6384036" cy="4059451"/>
            <a:chOff x="5303520" y="678944"/>
            <a:chExt cx="6384036" cy="4059451"/>
          </a:xfrm>
        </p:grpSpPr>
        <p:sp>
          <p:nvSpPr>
            <p:cNvPr id="498" name="Google Shape;498;p61"/>
            <p:cNvSpPr/>
            <p:nvPr/>
          </p:nvSpPr>
          <p:spPr>
            <a:xfrm>
              <a:off x="5303520" y="678944"/>
              <a:ext cx="6364224" cy="1159843"/>
            </a:xfrm>
            <a:prstGeom prst="roundRect">
              <a:avLst>
                <a:gd name="adj" fmla="val 10000"/>
              </a:avLst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61"/>
            <p:cNvSpPr/>
            <p:nvPr/>
          </p:nvSpPr>
          <p:spPr>
            <a:xfrm>
              <a:off x="5654372" y="939909"/>
              <a:ext cx="637913" cy="637913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61"/>
            <p:cNvSpPr/>
            <p:nvPr/>
          </p:nvSpPr>
          <p:spPr>
            <a:xfrm>
              <a:off x="6643138" y="678944"/>
              <a:ext cx="5024605" cy="11598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61"/>
            <p:cNvSpPr txBox="1"/>
            <p:nvPr/>
          </p:nvSpPr>
          <p:spPr>
            <a:xfrm>
              <a:off x="6643138" y="678944"/>
              <a:ext cx="5024605" cy="11598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2750" tIns="122750" rIns="122750" bIns="1227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r>
                <a:rPr lang="en-US" sz="22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Understand the </a:t>
              </a:r>
              <a:r>
                <a:rPr lang="en-US" sz="22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B</a:t>
              </a:r>
              <a:r>
                <a:rPr lang="en-US" sz="22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uilding </a:t>
              </a:r>
              <a:r>
                <a:rPr lang="en-US" sz="22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B</a:t>
              </a:r>
              <a:r>
                <a:rPr lang="en-US" sz="22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locks of Results-Based Agendas</a:t>
              </a:r>
              <a:endParaRPr dirty="0"/>
            </a:p>
          </p:txBody>
        </p:sp>
        <p:sp>
          <p:nvSpPr>
            <p:cNvPr id="502" name="Google Shape;502;p61"/>
            <p:cNvSpPr/>
            <p:nvPr/>
          </p:nvSpPr>
          <p:spPr>
            <a:xfrm>
              <a:off x="5303520" y="2128748"/>
              <a:ext cx="6364224" cy="1159843"/>
            </a:xfrm>
            <a:prstGeom prst="roundRect">
              <a:avLst>
                <a:gd name="adj" fmla="val 10000"/>
              </a:avLst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61"/>
            <p:cNvSpPr/>
            <p:nvPr/>
          </p:nvSpPr>
          <p:spPr>
            <a:xfrm>
              <a:off x="5654372" y="2389713"/>
              <a:ext cx="637913" cy="637913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61"/>
            <p:cNvSpPr/>
            <p:nvPr/>
          </p:nvSpPr>
          <p:spPr>
            <a:xfrm>
              <a:off x="6643138" y="2128748"/>
              <a:ext cx="5024605" cy="11598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61"/>
            <p:cNvSpPr txBox="1"/>
            <p:nvPr/>
          </p:nvSpPr>
          <p:spPr>
            <a:xfrm>
              <a:off x="6643138" y="2128748"/>
              <a:ext cx="5024605" cy="11598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2750" tIns="122750" rIns="122750" bIns="1227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r>
                <a:rPr lang="en-US" sz="22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Learn about and practice skills of effective questions and appreciative listening </a:t>
              </a:r>
              <a:endParaRPr dirty="0"/>
            </a:p>
          </p:txBody>
        </p:sp>
        <p:sp>
          <p:nvSpPr>
            <p:cNvPr id="508" name="Google Shape;508;p61"/>
            <p:cNvSpPr/>
            <p:nvPr/>
          </p:nvSpPr>
          <p:spPr>
            <a:xfrm>
              <a:off x="6643138" y="3578552"/>
              <a:ext cx="5024605" cy="11598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61"/>
            <p:cNvSpPr/>
            <p:nvPr/>
          </p:nvSpPr>
          <p:spPr>
            <a:xfrm>
              <a:off x="5323332" y="3578552"/>
              <a:ext cx="6364224" cy="1159843"/>
            </a:xfrm>
            <a:prstGeom prst="roundRect">
              <a:avLst>
                <a:gd name="adj" fmla="val 10000"/>
              </a:avLst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61"/>
            <p:cNvSpPr/>
            <p:nvPr/>
          </p:nvSpPr>
          <p:spPr>
            <a:xfrm>
              <a:off x="5674184" y="3839517"/>
              <a:ext cx="637913" cy="637913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61"/>
            <p:cNvSpPr txBox="1"/>
            <p:nvPr/>
          </p:nvSpPr>
          <p:spPr>
            <a:xfrm>
              <a:off x="6662950" y="3578552"/>
              <a:ext cx="5024605" cy="11598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2750" tIns="122750" rIns="122750" bIns="1227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r>
                <a:rPr lang="en-US" sz="22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Make Action Commitment to Practice Results-Based Agendas in the next two weeks</a:t>
              </a:r>
              <a:endParaRPr dirty="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5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3100" tIns="113100" rIns="113100" bIns="113100" anchor="t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8383"/>
              <a:buFont typeface="Play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Composition Analysis and 3R Agenda 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67" name="Google Shape;467;p57"/>
          <p:cNvPicPr preferRelativeResize="0"/>
          <p:nvPr/>
        </p:nvPicPr>
        <p:blipFill rotWithShape="1">
          <a:blip r:embed="rId3">
            <a:alphaModFix/>
          </a:blip>
          <a:srcRect l="4370" t="34064" r="38364" b="33123"/>
          <a:stretch/>
        </p:blipFill>
        <p:spPr>
          <a:xfrm>
            <a:off x="202780" y="1714500"/>
            <a:ext cx="11573620" cy="38794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5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5" name="Google Shape;375;p50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6" name="Google Shape;376;p50"/>
          <p:cNvSpPr/>
          <p:nvPr/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0">
                <a:srgbClr val="000000"/>
              </a:gs>
              <a:gs pos="8000">
                <a:srgbClr val="000000"/>
              </a:gs>
              <a:gs pos="100000">
                <a:srgbClr val="0F4861"/>
              </a:gs>
            </a:gsLst>
            <a:lin ang="30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7" name="Google Shape;377;p50"/>
          <p:cNvSpPr/>
          <p:nvPr/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rgbClr val="156082">
                  <a:alpha val="45882"/>
                </a:srgbClr>
              </a:gs>
              <a:gs pos="100000">
                <a:srgbClr val="156082">
                  <a:alpha val="45882"/>
                </a:srgbClr>
              </a:gs>
            </a:gsLst>
            <a:lin ang="1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" name="Google Shape;378;p50"/>
          <p:cNvSpPr/>
          <p:nvPr/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0">
                <a:srgbClr val="156082">
                  <a:alpha val="28627"/>
                </a:srgbClr>
              </a:gs>
              <a:gs pos="2000">
                <a:srgbClr val="156082">
                  <a:alpha val="28627"/>
                </a:srgbClr>
              </a:gs>
              <a:gs pos="100000">
                <a:srgbClr val="000000">
                  <a:alpha val="29803"/>
                </a:srgbClr>
              </a:gs>
            </a:gsLst>
            <a:lin ang="7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" name="Google Shape;379;p50"/>
          <p:cNvSpPr/>
          <p:nvPr/>
        </p:nvSpPr>
        <p:spPr>
          <a:xfrm rot="-964587">
            <a:off x="-501737" y="969718"/>
            <a:ext cx="3900357" cy="4178958"/>
          </a:xfrm>
          <a:custGeom>
            <a:avLst/>
            <a:gdLst/>
            <a:ahLst/>
            <a:cxnLst/>
            <a:rect l="l" t="t" r="r" b="b"/>
            <a:pathLst>
              <a:path w="3900357" h="4178958" extrusionOk="0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0">
                <a:srgbClr val="000000">
                  <a:alpha val="0"/>
                </a:srgbClr>
              </a:gs>
              <a:gs pos="29000">
                <a:srgbClr val="000000">
                  <a:alpha val="0"/>
                </a:srgbClr>
              </a:gs>
              <a:gs pos="100000">
                <a:srgbClr val="156082">
                  <a:alpha val="42745"/>
                </a:srgbClr>
              </a:gs>
            </a:gsLst>
            <a:lin ang="1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" name="Google Shape;380;p50"/>
          <p:cNvSpPr/>
          <p:nvPr/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rgbClr val="43AFE2">
                  <a:alpha val="10980"/>
                </a:srgbClr>
              </a:gs>
              <a:gs pos="100000">
                <a:srgbClr val="43AFE2">
                  <a:alpha val="10980"/>
                </a:srgbClr>
              </a:gs>
            </a:gsLst>
            <a:lin ang="7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" name="Google Shape;381;p50"/>
          <p:cNvSpPr txBox="1">
            <a:spLocks noGrp="1"/>
          </p:cNvSpPr>
          <p:nvPr>
            <p:ph type="title"/>
          </p:nvPr>
        </p:nvSpPr>
        <p:spPr>
          <a:xfrm>
            <a:off x="466722" y="1365448"/>
            <a:ext cx="3434251" cy="3387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Play"/>
              <a:buNone/>
            </a:pPr>
            <a:r>
              <a:rPr lang="en-US" sz="40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Relationships</a:t>
            </a:r>
            <a:br>
              <a:rPr lang="en-US" sz="40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40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0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Resources</a:t>
            </a:r>
            <a:br>
              <a:rPr lang="en-US" sz="40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40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0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Results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41493B2-AAE8-D6E3-7C4A-7BE49CB444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0213610"/>
              </p:ext>
            </p:extLst>
          </p:nvPr>
        </p:nvGraphicFramePr>
        <p:xfrm>
          <a:off x="4367695" y="1588232"/>
          <a:ext cx="7511391" cy="493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3797">
                  <a:extLst>
                    <a:ext uri="{9D8B030D-6E8A-4147-A177-3AD203B41FA5}">
                      <a16:colId xmlns:a16="http://schemas.microsoft.com/office/drawing/2014/main" val="1478714370"/>
                    </a:ext>
                  </a:extLst>
                </a:gridCol>
                <a:gridCol w="2503797">
                  <a:extLst>
                    <a:ext uri="{9D8B030D-6E8A-4147-A177-3AD203B41FA5}">
                      <a16:colId xmlns:a16="http://schemas.microsoft.com/office/drawing/2014/main" val="3056251171"/>
                    </a:ext>
                  </a:extLst>
                </a:gridCol>
                <a:gridCol w="2503797">
                  <a:extLst>
                    <a:ext uri="{9D8B030D-6E8A-4147-A177-3AD203B41FA5}">
                      <a16:colId xmlns:a16="http://schemas.microsoft.com/office/drawing/2014/main" val="1828899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Relationships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Resources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Results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52205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i="1" dirty="0"/>
                        <a:t>Person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i="1" dirty="0"/>
                        <a:t>Role and System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i="1" dirty="0"/>
                        <a:t>Influence and Impact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68730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Name, characteristics, professional background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Title, role, organization, sector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Formal and informal influence and control</a:t>
                      </a:r>
                    </a:p>
                    <a:p>
                      <a:endParaRPr lang="en-US" sz="2000" dirty="0"/>
                    </a:p>
                    <a:p>
                      <a:r>
                        <a:rPr lang="en-US" sz="2000" dirty="0"/>
                        <a:t>Alignment and Action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37414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What perspectives might be missing and how can I get them in the room?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What organizations might be able to contribute, and at what level do we need them to engage?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What are we asking people to do, and how might we engage them to do it?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1250556"/>
                  </a:ext>
                </a:extLst>
              </a:tr>
            </a:tbl>
          </a:graphicData>
        </a:graphic>
      </p:graphicFrame>
      <p:sp>
        <p:nvSpPr>
          <p:cNvPr id="5" name="Google Shape;480;p59">
            <a:extLst>
              <a:ext uri="{FF2B5EF4-FFF2-40B4-BE49-F238E27FC236}">
                <a16:creationId xmlns:a16="http://schemas.microsoft.com/office/drawing/2014/main" id="{67D04ED1-57D0-8C68-4C4F-04575389D51C}"/>
              </a:ext>
            </a:extLst>
          </p:cNvPr>
          <p:cNvSpPr txBox="1">
            <a:spLocks/>
          </p:cNvSpPr>
          <p:nvPr/>
        </p:nvSpPr>
        <p:spPr>
          <a:xfrm>
            <a:off x="4210839" y="511388"/>
            <a:ext cx="7511391" cy="74483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rmAutofit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lay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pPr algn="ctr">
              <a:buClr>
                <a:schemeClr val="lt1"/>
              </a:buClr>
            </a:pPr>
            <a:r>
              <a:rPr lang="en-US" sz="3200" b="1" dirty="0">
                <a:latin typeface="Play"/>
                <a:ea typeface="Play"/>
                <a:cs typeface="Play"/>
                <a:sym typeface="Play"/>
              </a:rPr>
              <a:t>Composition Analysis Template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>
          <a:extLst>
            <a:ext uri="{FF2B5EF4-FFF2-40B4-BE49-F238E27FC236}">
              <a16:creationId xmlns:a16="http://schemas.microsoft.com/office/drawing/2014/main" id="{EFB9E623-7426-D3DD-9D01-A9E3F2D0DC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50">
            <a:extLst>
              <a:ext uri="{FF2B5EF4-FFF2-40B4-BE49-F238E27FC236}">
                <a16:creationId xmlns:a16="http://schemas.microsoft.com/office/drawing/2014/main" id="{827E202E-F8B8-C57D-3CD5-87BA9E7AC21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5" name="Google Shape;375;p50">
            <a:extLst>
              <a:ext uri="{FF2B5EF4-FFF2-40B4-BE49-F238E27FC236}">
                <a16:creationId xmlns:a16="http://schemas.microsoft.com/office/drawing/2014/main" id="{90C7BB1E-5A74-DD09-BA5C-76F782129DEC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6" name="Google Shape;376;p50">
            <a:extLst>
              <a:ext uri="{FF2B5EF4-FFF2-40B4-BE49-F238E27FC236}">
                <a16:creationId xmlns:a16="http://schemas.microsoft.com/office/drawing/2014/main" id="{67BC9809-8D89-781E-7768-351EA67F0351}"/>
              </a:ext>
            </a:extLst>
          </p:cNvPr>
          <p:cNvSpPr/>
          <p:nvPr/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0">
                <a:srgbClr val="000000"/>
              </a:gs>
              <a:gs pos="8000">
                <a:srgbClr val="000000"/>
              </a:gs>
              <a:gs pos="100000">
                <a:srgbClr val="0F4861"/>
              </a:gs>
            </a:gsLst>
            <a:lin ang="30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7" name="Google Shape;377;p50">
            <a:extLst>
              <a:ext uri="{FF2B5EF4-FFF2-40B4-BE49-F238E27FC236}">
                <a16:creationId xmlns:a16="http://schemas.microsoft.com/office/drawing/2014/main" id="{900E1CFD-024B-8C03-9A0E-71A2DC9C0582}"/>
              </a:ext>
            </a:extLst>
          </p:cNvPr>
          <p:cNvSpPr/>
          <p:nvPr/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rgbClr val="156082">
                  <a:alpha val="45882"/>
                </a:srgbClr>
              </a:gs>
              <a:gs pos="100000">
                <a:srgbClr val="156082">
                  <a:alpha val="45882"/>
                </a:srgbClr>
              </a:gs>
            </a:gsLst>
            <a:lin ang="1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" name="Google Shape;378;p50">
            <a:extLst>
              <a:ext uri="{FF2B5EF4-FFF2-40B4-BE49-F238E27FC236}">
                <a16:creationId xmlns:a16="http://schemas.microsoft.com/office/drawing/2014/main" id="{671B231A-411A-1E84-A416-6BF0B12E58E1}"/>
              </a:ext>
            </a:extLst>
          </p:cNvPr>
          <p:cNvSpPr/>
          <p:nvPr/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0">
                <a:srgbClr val="156082">
                  <a:alpha val="28627"/>
                </a:srgbClr>
              </a:gs>
              <a:gs pos="2000">
                <a:srgbClr val="156082">
                  <a:alpha val="28627"/>
                </a:srgbClr>
              </a:gs>
              <a:gs pos="100000">
                <a:srgbClr val="000000">
                  <a:alpha val="29803"/>
                </a:srgbClr>
              </a:gs>
            </a:gsLst>
            <a:lin ang="7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" name="Google Shape;379;p50">
            <a:extLst>
              <a:ext uri="{FF2B5EF4-FFF2-40B4-BE49-F238E27FC236}">
                <a16:creationId xmlns:a16="http://schemas.microsoft.com/office/drawing/2014/main" id="{C5A2E7EB-378C-42DF-28B0-35587B2A17BD}"/>
              </a:ext>
            </a:extLst>
          </p:cNvPr>
          <p:cNvSpPr/>
          <p:nvPr/>
        </p:nvSpPr>
        <p:spPr>
          <a:xfrm rot="-964587">
            <a:off x="-501737" y="969718"/>
            <a:ext cx="3900357" cy="4178958"/>
          </a:xfrm>
          <a:custGeom>
            <a:avLst/>
            <a:gdLst/>
            <a:ahLst/>
            <a:cxnLst/>
            <a:rect l="l" t="t" r="r" b="b"/>
            <a:pathLst>
              <a:path w="3900357" h="4178958" extrusionOk="0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0">
                <a:srgbClr val="000000">
                  <a:alpha val="0"/>
                </a:srgbClr>
              </a:gs>
              <a:gs pos="29000">
                <a:srgbClr val="000000">
                  <a:alpha val="0"/>
                </a:srgbClr>
              </a:gs>
              <a:gs pos="100000">
                <a:srgbClr val="156082">
                  <a:alpha val="42745"/>
                </a:srgbClr>
              </a:gs>
            </a:gsLst>
            <a:lin ang="1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" name="Google Shape;380;p50">
            <a:extLst>
              <a:ext uri="{FF2B5EF4-FFF2-40B4-BE49-F238E27FC236}">
                <a16:creationId xmlns:a16="http://schemas.microsoft.com/office/drawing/2014/main" id="{EC5E1DF0-BAB1-3AC9-19B4-CA362C483DD2}"/>
              </a:ext>
            </a:extLst>
          </p:cNvPr>
          <p:cNvSpPr/>
          <p:nvPr/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rgbClr val="43AFE2">
                  <a:alpha val="10980"/>
                </a:srgbClr>
              </a:gs>
              <a:gs pos="100000">
                <a:srgbClr val="43AFE2">
                  <a:alpha val="10980"/>
                </a:srgbClr>
              </a:gs>
            </a:gsLst>
            <a:lin ang="7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" name="Google Shape;381;p50">
            <a:extLst>
              <a:ext uri="{FF2B5EF4-FFF2-40B4-BE49-F238E27FC236}">
                <a16:creationId xmlns:a16="http://schemas.microsoft.com/office/drawing/2014/main" id="{86D728D4-535D-4D52-1C82-1A695A7A212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66722" y="2756887"/>
            <a:ext cx="3434251" cy="1323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Play"/>
              <a:buNone/>
            </a:pPr>
            <a:r>
              <a:rPr lang="en-US" sz="40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Agenda Design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BE5EEA2-470B-8A46-F4C4-58614C7D35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5277611"/>
              </p:ext>
            </p:extLst>
          </p:nvPr>
        </p:nvGraphicFramePr>
        <p:xfrm>
          <a:off x="4357689" y="3428999"/>
          <a:ext cx="7511391" cy="266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8217">
                  <a:extLst>
                    <a:ext uri="{9D8B030D-6E8A-4147-A177-3AD203B41FA5}">
                      <a16:colId xmlns:a16="http://schemas.microsoft.com/office/drawing/2014/main" val="1478714370"/>
                    </a:ext>
                  </a:extLst>
                </a:gridCol>
                <a:gridCol w="1819747">
                  <a:extLst>
                    <a:ext uri="{9D8B030D-6E8A-4147-A177-3AD203B41FA5}">
                      <a16:colId xmlns:a16="http://schemas.microsoft.com/office/drawing/2014/main" val="3056251171"/>
                    </a:ext>
                  </a:extLst>
                </a:gridCol>
                <a:gridCol w="4893427">
                  <a:extLst>
                    <a:ext uri="{9D8B030D-6E8A-4147-A177-3AD203B41FA5}">
                      <a16:colId xmlns:a16="http://schemas.microsoft.com/office/drawing/2014/main" val="1828899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52205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Check In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What question will get the group present and focused on the meeting results? 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68730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Topic A Result: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 conversation that contributes to the result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37414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Context: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What do people need to know? What is the conversation they are about to have? 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12505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Effective Questions: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Ask questions that ignite conversation and get people sharing and listening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2674042"/>
                  </a:ext>
                </a:extLst>
              </a:tr>
            </a:tbl>
          </a:graphicData>
        </a:graphic>
      </p:graphicFrame>
      <p:sp>
        <p:nvSpPr>
          <p:cNvPr id="5" name="Google Shape;480;p59">
            <a:extLst>
              <a:ext uri="{FF2B5EF4-FFF2-40B4-BE49-F238E27FC236}">
                <a16:creationId xmlns:a16="http://schemas.microsoft.com/office/drawing/2014/main" id="{13204B6A-DEBE-CF01-2443-9F2AC6932CE5}"/>
              </a:ext>
            </a:extLst>
          </p:cNvPr>
          <p:cNvSpPr txBox="1">
            <a:spLocks/>
          </p:cNvSpPr>
          <p:nvPr/>
        </p:nvSpPr>
        <p:spPr>
          <a:xfrm>
            <a:off x="4210839" y="511388"/>
            <a:ext cx="7511391" cy="74483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rmAutofit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lay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pPr algn="ctr">
              <a:buClr>
                <a:schemeClr val="lt1"/>
              </a:buClr>
            </a:pPr>
            <a:r>
              <a:rPr lang="en-US" sz="3200" b="1">
                <a:latin typeface="Play"/>
                <a:ea typeface="Play"/>
                <a:cs typeface="Play"/>
                <a:sym typeface="Play"/>
              </a:rPr>
              <a:t>Results-Based Agenda</a:t>
            </a:r>
            <a:endParaRPr lang="en-US" dirty="0"/>
          </a:p>
        </p:txBody>
      </p:sp>
      <p:sp>
        <p:nvSpPr>
          <p:cNvPr id="2" name="Google Shape;480;p59">
            <a:extLst>
              <a:ext uri="{FF2B5EF4-FFF2-40B4-BE49-F238E27FC236}">
                <a16:creationId xmlns:a16="http://schemas.microsoft.com/office/drawing/2014/main" id="{D2579B93-C260-B883-507B-D5615CD15D5B}"/>
              </a:ext>
            </a:extLst>
          </p:cNvPr>
          <p:cNvSpPr txBox="1">
            <a:spLocks/>
          </p:cNvSpPr>
          <p:nvPr/>
        </p:nvSpPr>
        <p:spPr>
          <a:xfrm>
            <a:off x="4220836" y="1523867"/>
            <a:ext cx="7511391" cy="122288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lay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pPr>
              <a:buClrTx/>
            </a:pPr>
            <a:r>
              <a:rPr lang="en-US" sz="2400" b="1" dirty="0">
                <a:latin typeface="+mn-lt"/>
                <a:ea typeface="Play"/>
                <a:cs typeface="Play"/>
                <a:sym typeface="Play"/>
              </a:rPr>
              <a:t>Meeting Results: </a:t>
            </a:r>
          </a:p>
          <a:p>
            <a:pPr>
              <a:buClrTx/>
            </a:pPr>
            <a:endParaRPr lang="en-US" sz="2400" dirty="0">
              <a:latin typeface="+mn-lt"/>
              <a:ea typeface="Play"/>
              <a:cs typeface="Play"/>
              <a:sym typeface="Play"/>
            </a:endParaRPr>
          </a:p>
          <a:p>
            <a:pPr>
              <a:buClrTx/>
            </a:pPr>
            <a:r>
              <a:rPr lang="en-US" sz="2400" dirty="0">
                <a:latin typeface="+mn-lt"/>
                <a:ea typeface="Play"/>
                <a:cs typeface="Play"/>
                <a:sym typeface="Play"/>
              </a:rPr>
              <a:t>What is the purpose of the meeting, and what do we hope to achieve? </a:t>
            </a:r>
          </a:p>
          <a:p>
            <a:pPr>
              <a:buClrTx/>
            </a:pPr>
            <a:endParaRPr lang="en-US" sz="2400" dirty="0">
              <a:latin typeface="+mn-lt"/>
              <a:ea typeface="Play"/>
              <a:cs typeface="Play"/>
              <a:sym typeface="Play"/>
            </a:endParaRPr>
          </a:p>
          <a:p>
            <a:pPr>
              <a:buClrTx/>
            </a:pPr>
            <a:r>
              <a:rPr lang="en-US" sz="2400" dirty="0">
                <a:latin typeface="+mn-lt"/>
                <a:ea typeface="Play"/>
                <a:cs typeface="Play"/>
                <a:sym typeface="Play"/>
              </a:rPr>
              <a:t>What will be different after this meeting?  </a:t>
            </a:r>
            <a:endParaRPr lang="en-US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06409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>
          <a:extLst>
            <a:ext uri="{FF2B5EF4-FFF2-40B4-BE49-F238E27FC236}">
              <a16:creationId xmlns:a16="http://schemas.microsoft.com/office/drawing/2014/main" id="{4C2DDECD-4BDB-8008-E28C-C29537F8D5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50">
            <a:extLst>
              <a:ext uri="{FF2B5EF4-FFF2-40B4-BE49-F238E27FC236}">
                <a16:creationId xmlns:a16="http://schemas.microsoft.com/office/drawing/2014/main" id="{DCA2D75A-CDBC-EF74-0B67-DB29D0A9746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5" name="Google Shape;375;p50">
            <a:extLst>
              <a:ext uri="{FF2B5EF4-FFF2-40B4-BE49-F238E27FC236}">
                <a16:creationId xmlns:a16="http://schemas.microsoft.com/office/drawing/2014/main" id="{83F9E23D-F1AC-FE0E-A2C9-85BFFB0A1E0F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6" name="Google Shape;376;p50">
            <a:extLst>
              <a:ext uri="{FF2B5EF4-FFF2-40B4-BE49-F238E27FC236}">
                <a16:creationId xmlns:a16="http://schemas.microsoft.com/office/drawing/2014/main" id="{F1C584E9-B2FB-EFAC-1813-E72B6EDD95FB}"/>
              </a:ext>
            </a:extLst>
          </p:cNvPr>
          <p:cNvSpPr/>
          <p:nvPr/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0">
                <a:srgbClr val="000000"/>
              </a:gs>
              <a:gs pos="8000">
                <a:srgbClr val="000000"/>
              </a:gs>
              <a:gs pos="100000">
                <a:srgbClr val="0F4861"/>
              </a:gs>
            </a:gsLst>
            <a:lin ang="30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7" name="Google Shape;377;p50">
            <a:extLst>
              <a:ext uri="{FF2B5EF4-FFF2-40B4-BE49-F238E27FC236}">
                <a16:creationId xmlns:a16="http://schemas.microsoft.com/office/drawing/2014/main" id="{14A66C82-786D-25A2-CCBB-221E5211DFCE}"/>
              </a:ext>
            </a:extLst>
          </p:cNvPr>
          <p:cNvSpPr/>
          <p:nvPr/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rgbClr val="156082">
                  <a:alpha val="45882"/>
                </a:srgbClr>
              </a:gs>
              <a:gs pos="100000">
                <a:srgbClr val="156082">
                  <a:alpha val="45882"/>
                </a:srgbClr>
              </a:gs>
            </a:gsLst>
            <a:lin ang="1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" name="Google Shape;378;p50">
            <a:extLst>
              <a:ext uri="{FF2B5EF4-FFF2-40B4-BE49-F238E27FC236}">
                <a16:creationId xmlns:a16="http://schemas.microsoft.com/office/drawing/2014/main" id="{E62D93DF-7AAF-1BE2-1D85-0407E0F91311}"/>
              </a:ext>
            </a:extLst>
          </p:cNvPr>
          <p:cNvSpPr/>
          <p:nvPr/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0">
                <a:srgbClr val="156082">
                  <a:alpha val="28627"/>
                </a:srgbClr>
              </a:gs>
              <a:gs pos="2000">
                <a:srgbClr val="156082">
                  <a:alpha val="28627"/>
                </a:srgbClr>
              </a:gs>
              <a:gs pos="100000">
                <a:srgbClr val="000000">
                  <a:alpha val="29803"/>
                </a:srgbClr>
              </a:gs>
            </a:gsLst>
            <a:lin ang="7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" name="Google Shape;379;p50">
            <a:extLst>
              <a:ext uri="{FF2B5EF4-FFF2-40B4-BE49-F238E27FC236}">
                <a16:creationId xmlns:a16="http://schemas.microsoft.com/office/drawing/2014/main" id="{B8CA7E78-D0F6-3950-4A89-EEE97CE421B7}"/>
              </a:ext>
            </a:extLst>
          </p:cNvPr>
          <p:cNvSpPr/>
          <p:nvPr/>
        </p:nvSpPr>
        <p:spPr>
          <a:xfrm rot="-964587">
            <a:off x="-501737" y="969718"/>
            <a:ext cx="3900357" cy="4178958"/>
          </a:xfrm>
          <a:custGeom>
            <a:avLst/>
            <a:gdLst/>
            <a:ahLst/>
            <a:cxnLst/>
            <a:rect l="l" t="t" r="r" b="b"/>
            <a:pathLst>
              <a:path w="3900357" h="4178958" extrusionOk="0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0">
                <a:srgbClr val="000000">
                  <a:alpha val="0"/>
                </a:srgbClr>
              </a:gs>
              <a:gs pos="29000">
                <a:srgbClr val="000000">
                  <a:alpha val="0"/>
                </a:srgbClr>
              </a:gs>
              <a:gs pos="100000">
                <a:srgbClr val="156082">
                  <a:alpha val="42745"/>
                </a:srgbClr>
              </a:gs>
            </a:gsLst>
            <a:lin ang="1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" name="Google Shape;380;p50">
            <a:extLst>
              <a:ext uri="{FF2B5EF4-FFF2-40B4-BE49-F238E27FC236}">
                <a16:creationId xmlns:a16="http://schemas.microsoft.com/office/drawing/2014/main" id="{48EFDED0-3962-A2FA-E796-5643795B9C23}"/>
              </a:ext>
            </a:extLst>
          </p:cNvPr>
          <p:cNvSpPr/>
          <p:nvPr/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rgbClr val="43AFE2">
                  <a:alpha val="10980"/>
                </a:srgbClr>
              </a:gs>
              <a:gs pos="100000">
                <a:srgbClr val="43AFE2">
                  <a:alpha val="10980"/>
                </a:srgbClr>
              </a:gs>
            </a:gsLst>
            <a:lin ang="7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" name="Google Shape;381;p50">
            <a:extLst>
              <a:ext uri="{FF2B5EF4-FFF2-40B4-BE49-F238E27FC236}">
                <a16:creationId xmlns:a16="http://schemas.microsoft.com/office/drawing/2014/main" id="{4F6BD704-8EA7-4CD0-2C65-312CEAF5C10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Play"/>
              <a:buNone/>
            </a:pPr>
            <a:r>
              <a:rPr lang="en-US" sz="4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Context Statement: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" name="Google Shape;382;p50">
            <a:extLst>
              <a:ext uri="{FF2B5EF4-FFF2-40B4-BE49-F238E27FC236}">
                <a16:creationId xmlns:a16="http://schemas.microsoft.com/office/drawing/2014/main" id="{9DCE6380-002A-E9F0-3523-4F05D0EECBA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04549" y="1256224"/>
            <a:ext cx="6861058" cy="49393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960120" lvl="1" indent="-457200">
              <a:spcBef>
                <a:spcPts val="250"/>
              </a:spcBef>
              <a:buSzPts val="2000"/>
              <a:buFont typeface="Arial" panose="020B0604020202020204" pitchFamily="34" charset="0"/>
              <a:buChar char="•"/>
            </a:pPr>
            <a:r>
              <a:rPr lang="en-US" dirty="0">
                <a:sym typeface="Roboto"/>
              </a:rPr>
              <a:t>Helps people know what conversation is about</a:t>
            </a:r>
            <a:endParaRPr lang="en-US" dirty="0"/>
          </a:p>
          <a:p>
            <a:pPr marL="1074420" lvl="1" indent="-488950">
              <a:spcBef>
                <a:spcPts val="250"/>
              </a:spcBef>
              <a:buSzPts val="1300"/>
              <a:buFont typeface="Arial" panose="020B0604020202020204" pitchFamily="34" charset="0"/>
              <a:buChar char="•"/>
            </a:pPr>
            <a:endParaRPr lang="en-US" dirty="0">
              <a:sym typeface="Roboto"/>
            </a:endParaRPr>
          </a:p>
          <a:p>
            <a:pPr marL="960120" lvl="1" indent="-457200">
              <a:spcBef>
                <a:spcPts val="500"/>
              </a:spcBef>
              <a:buSzPts val="2000"/>
              <a:buFont typeface="Arial" panose="020B0604020202020204" pitchFamily="34" charset="0"/>
              <a:buChar char="•"/>
            </a:pPr>
            <a:r>
              <a:rPr lang="en-US" dirty="0">
                <a:sym typeface="Roboto"/>
              </a:rPr>
              <a:t>Signals what they want to accomplish and how</a:t>
            </a:r>
            <a:endParaRPr lang="en-US" dirty="0"/>
          </a:p>
          <a:p>
            <a:pPr marL="1087120" lvl="1" indent="-457200">
              <a:spcBef>
                <a:spcPts val="500"/>
              </a:spcBef>
              <a:buSzPts val="2000"/>
              <a:buFont typeface="Arial" panose="020B0604020202020204" pitchFamily="34" charset="0"/>
              <a:buChar char="•"/>
            </a:pPr>
            <a:endParaRPr lang="en-US" dirty="0">
              <a:sym typeface="Roboto"/>
            </a:endParaRPr>
          </a:p>
          <a:p>
            <a:pPr marL="960120" lvl="1" indent="-457200">
              <a:spcBef>
                <a:spcPts val="500"/>
              </a:spcBef>
              <a:buSzPts val="2000"/>
              <a:buFont typeface="Arial" panose="020B0604020202020204" pitchFamily="34" charset="0"/>
              <a:buChar char="•"/>
            </a:pPr>
            <a:r>
              <a:rPr lang="en-US" dirty="0">
                <a:sym typeface="Roboto"/>
              </a:rPr>
              <a:t>Give focus, Set boundary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endParaRPr lang="en-US" sz="2400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en-US" sz="2400" i="1" dirty="0"/>
              <a:t>Example: The purpose of this conversation is to….Introduce Result-Based Agendas and have participants practice with their teams in the next two weeks.</a:t>
            </a:r>
            <a:endParaRPr sz="2400" i="1" dirty="0"/>
          </a:p>
        </p:txBody>
      </p:sp>
      <p:sp>
        <p:nvSpPr>
          <p:cNvPr id="2" name="Google Shape;480;p59">
            <a:extLst>
              <a:ext uri="{FF2B5EF4-FFF2-40B4-BE49-F238E27FC236}">
                <a16:creationId xmlns:a16="http://schemas.microsoft.com/office/drawing/2014/main" id="{F950ADDA-3193-94BF-8122-90DF7F005AA6}"/>
              </a:ext>
            </a:extLst>
          </p:cNvPr>
          <p:cNvSpPr txBox="1">
            <a:spLocks/>
          </p:cNvSpPr>
          <p:nvPr/>
        </p:nvSpPr>
        <p:spPr>
          <a:xfrm>
            <a:off x="4210839" y="511388"/>
            <a:ext cx="7511391" cy="74483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rmAutofit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lay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pPr algn="ctr">
              <a:buClr>
                <a:schemeClr val="lt1"/>
              </a:buClr>
            </a:pPr>
            <a:r>
              <a:rPr lang="en-US" sz="3200" b="1" dirty="0">
                <a:latin typeface="Play"/>
                <a:ea typeface="Play"/>
                <a:cs typeface="Play"/>
                <a:sym typeface="Play"/>
              </a:rPr>
              <a:t>Framing Dialogues and Conversation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459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5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8" name="Google Shape;388;p51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9" name="Google Shape;389;p51"/>
          <p:cNvSpPr/>
          <p:nvPr/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0">
                <a:srgbClr val="000000"/>
              </a:gs>
              <a:gs pos="8000">
                <a:srgbClr val="000000"/>
              </a:gs>
              <a:gs pos="100000">
                <a:srgbClr val="0F4861"/>
              </a:gs>
            </a:gsLst>
            <a:lin ang="30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0" name="Google Shape;390;p51"/>
          <p:cNvSpPr/>
          <p:nvPr/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rgbClr val="156082">
                  <a:alpha val="45882"/>
                </a:srgbClr>
              </a:gs>
              <a:gs pos="100000">
                <a:srgbClr val="156082">
                  <a:alpha val="45882"/>
                </a:srgbClr>
              </a:gs>
            </a:gsLst>
            <a:lin ang="1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1" name="Google Shape;391;p51"/>
          <p:cNvSpPr/>
          <p:nvPr/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0">
                <a:srgbClr val="156082">
                  <a:alpha val="28627"/>
                </a:srgbClr>
              </a:gs>
              <a:gs pos="2000">
                <a:srgbClr val="156082">
                  <a:alpha val="28627"/>
                </a:srgbClr>
              </a:gs>
              <a:gs pos="100000">
                <a:srgbClr val="000000">
                  <a:alpha val="29803"/>
                </a:srgbClr>
              </a:gs>
            </a:gsLst>
            <a:lin ang="7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2" name="Google Shape;392;p51"/>
          <p:cNvSpPr/>
          <p:nvPr/>
        </p:nvSpPr>
        <p:spPr>
          <a:xfrm rot="-964587">
            <a:off x="-501737" y="969718"/>
            <a:ext cx="3900357" cy="4178958"/>
          </a:xfrm>
          <a:custGeom>
            <a:avLst/>
            <a:gdLst/>
            <a:ahLst/>
            <a:cxnLst/>
            <a:rect l="l" t="t" r="r" b="b"/>
            <a:pathLst>
              <a:path w="3900357" h="4178958" extrusionOk="0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0">
                <a:srgbClr val="000000">
                  <a:alpha val="0"/>
                </a:srgbClr>
              </a:gs>
              <a:gs pos="29000">
                <a:srgbClr val="000000">
                  <a:alpha val="0"/>
                </a:srgbClr>
              </a:gs>
              <a:gs pos="100000">
                <a:srgbClr val="156082">
                  <a:alpha val="42745"/>
                </a:srgbClr>
              </a:gs>
            </a:gsLst>
            <a:lin ang="1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3" name="Google Shape;393;p51"/>
          <p:cNvSpPr/>
          <p:nvPr/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rgbClr val="43AFE2">
                  <a:alpha val="10980"/>
                </a:srgbClr>
              </a:gs>
              <a:gs pos="100000">
                <a:srgbClr val="43AFE2">
                  <a:alpha val="10980"/>
                </a:srgbClr>
              </a:gs>
            </a:gsLst>
            <a:lin ang="7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4" name="Google Shape;394;p51"/>
          <p:cNvSpPr txBox="1"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400"/>
              <a:buFont typeface="Roboto Medium"/>
              <a:buNone/>
            </a:pPr>
            <a:r>
              <a:rPr lang="en-US" sz="37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Effective Questions</a:t>
            </a:r>
            <a:endParaRPr sz="41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5" name="Google Shape;395;p51"/>
          <p:cNvSpPr txBox="1">
            <a:spLocks noGrp="1"/>
          </p:cNvSpPr>
          <p:nvPr>
            <p:ph type="body" idx="1"/>
          </p:nvPr>
        </p:nvSpPr>
        <p:spPr>
          <a:xfrm>
            <a:off x="4810259" y="1593410"/>
            <a:ext cx="6555347" cy="4602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960120" lvl="1" indent="-45720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dirty="0">
                <a:ea typeface="Roboto"/>
                <a:cs typeface="Roboto"/>
                <a:sym typeface="Roboto"/>
              </a:rPr>
              <a:t>Ignites conversation, sparks insights and creativity</a:t>
            </a:r>
            <a:endParaRPr dirty="0"/>
          </a:p>
          <a:p>
            <a:pPr marL="960120" lvl="1" indent="-33020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dirty="0">
              <a:ea typeface="Roboto"/>
              <a:cs typeface="Roboto"/>
              <a:sym typeface="Roboto"/>
            </a:endParaRPr>
          </a:p>
          <a:p>
            <a:pPr marL="96012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dirty="0">
                <a:ea typeface="Roboto"/>
                <a:cs typeface="Roboto"/>
                <a:sym typeface="Roboto"/>
              </a:rPr>
              <a:t>Open-ended (begins with what, how)</a:t>
            </a:r>
            <a:endParaRPr dirty="0"/>
          </a:p>
          <a:p>
            <a:pPr marL="502919" lvl="1" indent="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dirty="0">
              <a:ea typeface="Roboto"/>
              <a:cs typeface="Roboto"/>
              <a:sym typeface="Roboto"/>
            </a:endParaRPr>
          </a:p>
          <a:p>
            <a:pPr marL="960120" lvl="1" indent="-45720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dirty="0">
                <a:ea typeface="Roboto"/>
                <a:cs typeface="Roboto"/>
                <a:sym typeface="Roboto"/>
              </a:rPr>
              <a:t>Explores possibilities and options</a:t>
            </a:r>
            <a:endParaRPr dirty="0"/>
          </a:p>
          <a:p>
            <a:pPr marL="960120" lvl="1" indent="-33020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dirty="0">
              <a:ea typeface="Roboto"/>
              <a:cs typeface="Roboto"/>
              <a:sym typeface="Roboto"/>
            </a:endParaRPr>
          </a:p>
          <a:p>
            <a:pPr marL="96012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dirty="0">
                <a:ea typeface="Roboto"/>
                <a:cs typeface="Roboto"/>
                <a:sym typeface="Roboto"/>
              </a:rPr>
              <a:t>Engages people in sharing &amp; listening</a:t>
            </a:r>
            <a:endParaRPr dirty="0">
              <a:ea typeface="Roboto"/>
              <a:cs typeface="Roboto"/>
              <a:sym typeface="Roboto"/>
            </a:endParaRPr>
          </a:p>
          <a:p>
            <a:pPr marL="502919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dirty="0">
              <a:ea typeface="Roboto"/>
              <a:cs typeface="Roboto"/>
              <a:sym typeface="Roboto"/>
            </a:endParaRPr>
          </a:p>
          <a:p>
            <a:pPr marL="96012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dirty="0">
                <a:ea typeface="Roboto"/>
                <a:cs typeface="Roboto"/>
                <a:sym typeface="Roboto"/>
              </a:rPr>
              <a:t>Appreciative, trusting person has the answer</a:t>
            </a:r>
            <a:endParaRPr dirty="0">
              <a:ea typeface="Roboto"/>
              <a:cs typeface="Roboto"/>
              <a:sym typeface="Roboto"/>
            </a:endParaRPr>
          </a:p>
          <a:p>
            <a:pPr marL="182880" lvl="0" indent="-55876" algn="l" rtl="0">
              <a:lnSpc>
                <a:spcPct val="90000"/>
              </a:lnSpc>
              <a:spcBef>
                <a:spcPts val="145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 dirty="0"/>
          </a:p>
        </p:txBody>
      </p:sp>
      <p:sp>
        <p:nvSpPr>
          <p:cNvPr id="2" name="Google Shape;480;p59">
            <a:extLst>
              <a:ext uri="{FF2B5EF4-FFF2-40B4-BE49-F238E27FC236}">
                <a16:creationId xmlns:a16="http://schemas.microsoft.com/office/drawing/2014/main" id="{8D34180F-B71B-929C-5305-5579CB849507}"/>
              </a:ext>
            </a:extLst>
          </p:cNvPr>
          <p:cNvSpPr txBox="1">
            <a:spLocks/>
          </p:cNvSpPr>
          <p:nvPr/>
        </p:nvSpPr>
        <p:spPr>
          <a:xfrm>
            <a:off x="4210839" y="511388"/>
            <a:ext cx="7511391" cy="74483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rmAutofit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lay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pPr algn="ctr">
              <a:buClr>
                <a:schemeClr val="lt1"/>
              </a:buClr>
            </a:pPr>
            <a:r>
              <a:rPr lang="en-US" sz="3200" b="1" dirty="0">
                <a:latin typeface="Play"/>
                <a:ea typeface="Play"/>
                <a:cs typeface="Play"/>
                <a:sym typeface="Play"/>
              </a:rPr>
              <a:t>Powerful Questions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5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" name="Google Shape;401;p52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" name="Google Shape;402;p52"/>
          <p:cNvSpPr/>
          <p:nvPr/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0">
                <a:srgbClr val="000000"/>
              </a:gs>
              <a:gs pos="8000">
                <a:srgbClr val="000000"/>
              </a:gs>
              <a:gs pos="100000">
                <a:srgbClr val="0F4861"/>
              </a:gs>
            </a:gsLst>
            <a:lin ang="30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" name="Google Shape;403;p52"/>
          <p:cNvSpPr/>
          <p:nvPr/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rgbClr val="156082">
                  <a:alpha val="45882"/>
                </a:srgbClr>
              </a:gs>
              <a:gs pos="100000">
                <a:srgbClr val="156082">
                  <a:alpha val="45882"/>
                </a:srgbClr>
              </a:gs>
            </a:gsLst>
            <a:lin ang="1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4" name="Google Shape;404;p52"/>
          <p:cNvSpPr/>
          <p:nvPr/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0">
                <a:srgbClr val="156082">
                  <a:alpha val="28627"/>
                </a:srgbClr>
              </a:gs>
              <a:gs pos="2000">
                <a:srgbClr val="156082">
                  <a:alpha val="28627"/>
                </a:srgbClr>
              </a:gs>
              <a:gs pos="100000">
                <a:srgbClr val="000000">
                  <a:alpha val="29803"/>
                </a:srgbClr>
              </a:gs>
            </a:gsLst>
            <a:lin ang="7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5" name="Google Shape;405;p52"/>
          <p:cNvSpPr/>
          <p:nvPr/>
        </p:nvSpPr>
        <p:spPr>
          <a:xfrm rot="-964587">
            <a:off x="-501737" y="969718"/>
            <a:ext cx="3900357" cy="4178958"/>
          </a:xfrm>
          <a:custGeom>
            <a:avLst/>
            <a:gdLst/>
            <a:ahLst/>
            <a:cxnLst/>
            <a:rect l="l" t="t" r="r" b="b"/>
            <a:pathLst>
              <a:path w="3900357" h="4178958" extrusionOk="0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0">
                <a:srgbClr val="000000">
                  <a:alpha val="0"/>
                </a:srgbClr>
              </a:gs>
              <a:gs pos="29000">
                <a:srgbClr val="000000">
                  <a:alpha val="0"/>
                </a:srgbClr>
              </a:gs>
              <a:gs pos="100000">
                <a:srgbClr val="156082">
                  <a:alpha val="42745"/>
                </a:srgbClr>
              </a:gs>
            </a:gsLst>
            <a:lin ang="1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6" name="Google Shape;406;p52"/>
          <p:cNvSpPr/>
          <p:nvPr/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rgbClr val="43AFE2">
                  <a:alpha val="10980"/>
                </a:srgbClr>
              </a:gs>
              <a:gs pos="100000">
                <a:srgbClr val="43AFE2">
                  <a:alpha val="10980"/>
                </a:srgbClr>
              </a:gs>
            </a:gsLst>
            <a:lin ang="7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7" name="Google Shape;407;p52"/>
          <p:cNvSpPr txBox="1"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Play"/>
              <a:buNone/>
            </a:pPr>
            <a:r>
              <a:rPr lang="en-US" sz="40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Effective Questions: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8" name="Google Shape;408;p52"/>
          <p:cNvSpPr txBox="1">
            <a:spLocks noGrp="1"/>
          </p:cNvSpPr>
          <p:nvPr>
            <p:ph type="body" idx="1"/>
          </p:nvPr>
        </p:nvSpPr>
        <p:spPr>
          <a:xfrm>
            <a:off x="4370084" y="1917737"/>
            <a:ext cx="7276117" cy="4113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10000"/>
          </a:bodyPr>
          <a:lstStyle/>
          <a:p>
            <a:pPr marL="960120" lvl="1" indent="-457200" fontAlgn="base">
              <a:spcBef>
                <a:spcPts val="250"/>
              </a:spcBef>
              <a:spcAft>
                <a:spcPts val="600"/>
              </a:spcAft>
              <a:buSzPts val="2000"/>
              <a:buFont typeface="Arial"/>
              <a:buChar char="•"/>
            </a:pPr>
            <a:r>
              <a:rPr lang="en-US" dirty="0">
                <a:ea typeface="Roboto"/>
                <a:cs typeface="Roboto"/>
              </a:rPr>
              <a:t>One simple sentence. Don’t stack questions.</a:t>
            </a:r>
          </a:p>
          <a:p>
            <a:pPr marL="960120" lvl="1" indent="-457200" fontAlgn="base">
              <a:spcBef>
                <a:spcPts val="250"/>
              </a:spcBef>
              <a:spcAft>
                <a:spcPts val="600"/>
              </a:spcAft>
              <a:buSzPts val="2000"/>
              <a:buFont typeface="Arial"/>
              <a:buChar char="•"/>
            </a:pPr>
            <a:r>
              <a:rPr lang="en-US" dirty="0">
                <a:ea typeface="Roboto"/>
                <a:cs typeface="Roboto"/>
              </a:rPr>
              <a:t>Not yes/no → Open-ended </a:t>
            </a:r>
          </a:p>
          <a:p>
            <a:pPr marL="960120" lvl="1" indent="-457200" fontAlgn="base">
              <a:spcBef>
                <a:spcPts val="250"/>
              </a:spcBef>
              <a:spcAft>
                <a:spcPts val="600"/>
              </a:spcAft>
              <a:buSzPts val="2000"/>
              <a:buFont typeface="Arial"/>
              <a:buChar char="•"/>
            </a:pPr>
            <a:r>
              <a:rPr lang="en-US" dirty="0">
                <a:ea typeface="Roboto"/>
                <a:cs typeface="Roboto"/>
              </a:rPr>
              <a:t>Create motion. → Make it dynamic and future focused. </a:t>
            </a:r>
          </a:p>
          <a:p>
            <a:pPr marL="960120" lvl="1" indent="-457200" fontAlgn="base">
              <a:spcBef>
                <a:spcPts val="250"/>
              </a:spcBef>
              <a:spcAft>
                <a:spcPts val="600"/>
              </a:spcAft>
              <a:buSzPts val="2000"/>
              <a:buFont typeface="Arial"/>
              <a:buChar char="•"/>
            </a:pPr>
            <a:r>
              <a:rPr lang="en-US" dirty="0">
                <a:ea typeface="Roboto"/>
                <a:cs typeface="Roboto"/>
              </a:rPr>
              <a:t>Create options. More than two!</a:t>
            </a:r>
          </a:p>
          <a:p>
            <a:pPr marL="960120" lvl="1" indent="-457200" fontAlgn="base">
              <a:spcBef>
                <a:spcPts val="250"/>
              </a:spcBef>
              <a:spcAft>
                <a:spcPts val="600"/>
              </a:spcAft>
              <a:buSzPts val="2000"/>
              <a:buFont typeface="Arial"/>
              <a:buChar char="•"/>
            </a:pPr>
            <a:r>
              <a:rPr lang="en-US" dirty="0">
                <a:ea typeface="Roboto"/>
                <a:cs typeface="Roboto"/>
              </a:rPr>
              <a:t>Avoid why. Keeps people in rationalization and defense mode. </a:t>
            </a:r>
          </a:p>
          <a:p>
            <a:pPr marL="960120" lvl="1" indent="-457200" fontAlgn="base">
              <a:spcBef>
                <a:spcPts val="250"/>
              </a:spcBef>
              <a:spcAft>
                <a:spcPts val="600"/>
              </a:spcAft>
              <a:buSzPts val="2000"/>
              <a:buFont typeface="Arial"/>
              <a:buChar char="•"/>
            </a:pPr>
            <a:r>
              <a:rPr lang="en-US" dirty="0">
                <a:ea typeface="Roboto"/>
                <a:cs typeface="Roboto"/>
              </a:rPr>
              <a:t>Make it empowering. What would it take?</a:t>
            </a:r>
          </a:p>
          <a:p>
            <a:pPr marL="960120" lvl="1" indent="-457200" fontAlgn="base">
              <a:spcBef>
                <a:spcPts val="250"/>
              </a:spcBef>
              <a:spcAft>
                <a:spcPts val="600"/>
              </a:spcAft>
              <a:buSzPts val="2000"/>
              <a:buFont typeface="Arial"/>
              <a:buChar char="•"/>
            </a:pPr>
            <a:r>
              <a:rPr lang="en-US" dirty="0">
                <a:ea typeface="Roboto"/>
                <a:cs typeface="Roboto"/>
              </a:rPr>
              <a:t>Ask the unaskable questions. The key to breaking through!</a:t>
            </a:r>
          </a:p>
        </p:txBody>
      </p:sp>
      <p:sp>
        <p:nvSpPr>
          <p:cNvPr id="2" name="Google Shape;480;p59">
            <a:extLst>
              <a:ext uri="{FF2B5EF4-FFF2-40B4-BE49-F238E27FC236}">
                <a16:creationId xmlns:a16="http://schemas.microsoft.com/office/drawing/2014/main" id="{C5097A9A-DEAD-E68E-E147-911D78D3FAF3}"/>
              </a:ext>
            </a:extLst>
          </p:cNvPr>
          <p:cNvSpPr txBox="1">
            <a:spLocks/>
          </p:cNvSpPr>
          <p:nvPr/>
        </p:nvSpPr>
        <p:spPr>
          <a:xfrm>
            <a:off x="4134810" y="511388"/>
            <a:ext cx="7511391" cy="74483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rmAutofit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lay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pPr algn="ctr">
              <a:buClr>
                <a:schemeClr val="lt1"/>
              </a:buClr>
            </a:pPr>
            <a:r>
              <a:rPr lang="en-US" sz="3200" b="1" dirty="0">
                <a:latin typeface="Play"/>
                <a:ea typeface="Play"/>
                <a:cs typeface="Play"/>
                <a:sym typeface="Play"/>
              </a:rPr>
              <a:t>Long-Lever Questions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53"/>
          <p:cNvSpPr txBox="1">
            <a:spLocks noGrp="1"/>
          </p:cNvSpPr>
          <p:nvPr>
            <p:ph type="title"/>
          </p:nvPr>
        </p:nvSpPr>
        <p:spPr>
          <a:xfrm>
            <a:off x="5868549" y="1138025"/>
            <a:ext cx="5904300" cy="14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"/>
              <a:buNone/>
            </a:pPr>
            <a:r>
              <a:rPr lang="en-US" sz="3000">
                <a:latin typeface="Arial"/>
                <a:ea typeface="Arial"/>
                <a:cs typeface="Arial"/>
                <a:sym typeface="Arial"/>
              </a:rPr>
              <a:t>Effective Questions Support Learning and Generate Possibility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4" name="Google Shape;414;p53" descr="Books, pens, and a wall clock"/>
          <p:cNvPicPr preferRelativeResize="0"/>
          <p:nvPr/>
        </p:nvPicPr>
        <p:blipFill rotWithShape="1">
          <a:blip r:embed="rId3">
            <a:alphaModFix/>
          </a:blip>
          <a:srcRect l="48472" r="827"/>
          <a:stretch/>
        </p:blipFill>
        <p:spPr>
          <a:xfrm>
            <a:off x="-1" y="10"/>
            <a:ext cx="5151179" cy="685799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15" name="Google Shape;415;p53"/>
          <p:cNvCxnSpPr/>
          <p:nvPr/>
        </p:nvCxnSpPr>
        <p:spPr>
          <a:xfrm>
            <a:off x="5971697" y="871146"/>
            <a:ext cx="736939" cy="0"/>
          </a:xfrm>
          <a:prstGeom prst="straightConnector1">
            <a:avLst/>
          </a:prstGeom>
          <a:noFill/>
          <a:ln w="5715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16" name="Google Shape;416;p53"/>
          <p:cNvSpPr txBox="1">
            <a:spLocks noGrp="1"/>
          </p:cNvSpPr>
          <p:nvPr>
            <p:ph type="body" idx="1"/>
          </p:nvPr>
        </p:nvSpPr>
        <p:spPr>
          <a:xfrm>
            <a:off x="5868557" y="2204484"/>
            <a:ext cx="5444382" cy="3937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47500" lnSpcReduction="20000"/>
          </a:bodyPr>
          <a:lstStyle/>
          <a:p>
            <a:pPr marL="228600" lvl="0" indent="-12604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1900" dirty="0"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5100" dirty="0"/>
              <a:t>What has not yet been voiced that might help us reach a deeper understanding about this issue?</a:t>
            </a:r>
            <a:endParaRPr sz="5100" dirty="0"/>
          </a:p>
          <a:p>
            <a:pPr marL="228600" lvl="0" indent="-228600" algn="l" rtl="0">
              <a:lnSpc>
                <a:spcPct val="1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5100" dirty="0"/>
              <a:t>How could you/we make this happen?</a:t>
            </a:r>
            <a:endParaRPr sz="5100" dirty="0"/>
          </a:p>
          <a:p>
            <a:pPr marL="228600" lvl="0" indent="-228600" algn="l" rtl="0">
              <a:lnSpc>
                <a:spcPct val="1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5100" dirty="0"/>
              <a:t>What would it take to reach that goal?</a:t>
            </a:r>
            <a:endParaRPr sz="5100" dirty="0"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5100" dirty="0"/>
              <a:t>If you could turn back the clock, what would you have done differently?</a:t>
            </a:r>
            <a:endParaRPr sz="5100" dirty="0"/>
          </a:p>
          <a:p>
            <a:pPr marL="228600" lvl="0" indent="-12604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1900" dirty="0"/>
          </a:p>
          <a:p>
            <a:pPr marL="228600" lvl="0" indent="-12604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19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1439</Words>
  <Application>Microsoft Office PowerPoint</Application>
  <PresentationFormat>Widescreen</PresentationFormat>
  <Paragraphs>164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Aptos</vt:lpstr>
      <vt:lpstr>Aptos Display</vt:lpstr>
      <vt:lpstr>Arial</vt:lpstr>
      <vt:lpstr>Calibri</vt:lpstr>
      <vt:lpstr>Play</vt:lpstr>
      <vt:lpstr>Roboto</vt:lpstr>
      <vt:lpstr>Roboto Medium</vt:lpstr>
      <vt:lpstr>Rockwell</vt:lpstr>
      <vt:lpstr>Office Theme</vt:lpstr>
      <vt:lpstr>Structuring Conversations and Meetings Using Result-Based Agendas</vt:lpstr>
      <vt:lpstr>Meeting Results  By the end of the meeting, participants will:</vt:lpstr>
      <vt:lpstr>Composition Analysis and 3R Agenda </vt:lpstr>
      <vt:lpstr>Relationships  Resources  Results</vt:lpstr>
      <vt:lpstr>Agenda Design</vt:lpstr>
      <vt:lpstr>Context Statement:</vt:lpstr>
      <vt:lpstr>Effective Questions</vt:lpstr>
      <vt:lpstr>Effective Questions:</vt:lpstr>
      <vt:lpstr>Effective Questions Support Learning and Generate Possibility</vt:lpstr>
      <vt:lpstr>CHECKLIST FOR APPRECIATIVE LISTENING</vt:lpstr>
      <vt:lpstr>Framing Dialogues / Conversations</vt:lpstr>
      <vt:lpstr>Breakout Groups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Sven Stafford</dc:creator>
  <cp:lastModifiedBy>Sven Stafford</cp:lastModifiedBy>
  <cp:revision>1</cp:revision>
  <dcterms:created xsi:type="dcterms:W3CDTF">2025-06-10T19:43:46Z</dcterms:created>
  <dcterms:modified xsi:type="dcterms:W3CDTF">2025-06-25T18:21:07Z</dcterms:modified>
</cp:coreProperties>
</file>