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6A28"/>
    <a:srgbClr val="BF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6393-ED86-4175-8778-A9637193E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86E594-8351-4FF9-AE18-B0E2F239F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43AD4-E67E-4D3A-B10B-F2C25C23B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955C7-0028-45D4-879C-78398E375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E5B98-1D33-4A98-9B00-417F83EA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5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E39B3-47BF-4DE0-A8FF-92297FB87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D4545-53CC-43CE-952D-B62D27BD4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9D3DB-001B-4743-B47C-4212BD6A2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A33D-E732-40E3-9948-5C629FC46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C6BB5-71F1-4CF7-8451-EDBC0F007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9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CD5F1D-C8AE-4ACC-B47B-F9F9B71D5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9D0B1-132D-4459-988A-F47B84228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717DC-6969-48F4-A5C2-A117F2B37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4E26C-FD43-4363-9130-E6CC3046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CB6E1-30F0-428C-8DF4-0CE9A9DF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3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34CFA-F3CC-41BC-A553-BD36382F5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A0FC9-4EC7-4E0A-A8AA-9CC685BBF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82152-DEA8-4072-A523-8B2CF15D8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604A3-476A-4670-A8E4-DEEF9A9E7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34C95-1530-4F90-A2E3-A7782D925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1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48EC3-1C27-49BF-98C7-5B6480AB0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FBB95-FB4D-4532-B407-7446F6536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BE759-9811-412E-8D42-0E7F3069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C5D9-727C-464D-80FF-3DAF335C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E60DE-EE43-414A-9A7A-17E1A5D08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7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AFBAF-0CCC-4F82-AB0E-E126274E9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9767D-4475-4063-B6F6-B05C3F4BA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56E79C-24DF-447A-9043-AFD466F58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76591-DF6E-4CCB-9E85-8584D078D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378F14-023D-4331-A743-44D8D0976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C13D2D-4A53-40C4-955B-E31E94861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133F0-6947-4597-8007-37F142538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60656-DAF0-43DE-AC96-FC584819F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277075-2BA4-417E-A7DB-68BDCC5FC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F06CC4-091D-4CC9-8703-808162606E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3EB404-FAA8-4CB3-A753-C6CDB0F89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C71925-CB05-457A-94E4-B86D3C5BE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2D8887-E651-42EE-B1CD-BF173DB86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EF27FD-4D76-45A2-ADB9-7881009D0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1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E8E93-A896-4724-9048-F2DCD8ACA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258795-E1BF-4A3B-B178-041F0432D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004928-F71F-491B-88A2-FB91EFB2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2DFEB6-8FAA-4DD8-83B4-665D4E624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6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394D27-49A6-4650-A352-ED64F23E8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7898CC-1CE8-4F5C-91AC-18ECA1708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E6D280-31AD-4C04-8656-BFD780C44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81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2DA13-038E-4906-9766-F3BBCBE83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71F7-14A7-419A-82E1-C8AFA2F81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B50023-AE00-46D2-BD17-F21AC63CA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4B4945-BD3A-43EC-B654-A5D04938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85142-7CB0-4289-899F-3D1923A7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90A3A-C87A-499E-952A-5D4127B9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8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41D2-DEC7-47CD-A372-545BD631D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BEAB52-743E-4367-A43C-504CAC0A8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109B2-7095-4F87-BBE4-AAE6EB8D0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F68BE-7488-4157-A8ED-A2C4F04ED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19D59-95A2-4408-81A2-1731FA5BA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24CD7-9827-499F-BC2E-E6BA8455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0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BE3AD6-785C-463D-8A87-318205D93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70F8B-6663-43CB-A4D0-7BEBE6660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32DCE-26AD-4647-B8CE-8DDA634FEF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21DEA-C6DD-417D-8D51-20D1927224E7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5F528-8F21-41FC-BBCF-67AF40C51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1B668-F3F1-4B4F-BA5C-A7705AF06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2BDC5-8DDA-411A-A625-462920503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9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 Frame 3">
            <a:extLst>
              <a:ext uri="{FF2B5EF4-FFF2-40B4-BE49-F238E27FC236}">
                <a16:creationId xmlns:a16="http://schemas.microsoft.com/office/drawing/2014/main" id="{BDCC26EB-D75E-4B6D-962E-3C3E77DF87E1}"/>
              </a:ext>
            </a:extLst>
          </p:cNvPr>
          <p:cNvSpPr/>
          <p:nvPr/>
        </p:nvSpPr>
        <p:spPr>
          <a:xfrm>
            <a:off x="1173646" y="3032812"/>
            <a:ext cx="2214880" cy="939114"/>
          </a:xfrm>
          <a:prstGeom prst="halfFrame">
            <a:avLst/>
          </a:prstGeom>
          <a:solidFill>
            <a:srgbClr val="BF9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E9276D-A743-4360-96E4-F014A2F68CE9}"/>
              </a:ext>
            </a:extLst>
          </p:cNvPr>
          <p:cNvSpPr txBox="1"/>
          <p:nvPr/>
        </p:nvSpPr>
        <p:spPr>
          <a:xfrm>
            <a:off x="1173646" y="2651468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Right Now</a:t>
            </a:r>
          </a:p>
        </p:txBody>
      </p:sp>
      <p:sp>
        <p:nvSpPr>
          <p:cNvPr id="6" name="Half Frame 5">
            <a:extLst>
              <a:ext uri="{FF2B5EF4-FFF2-40B4-BE49-F238E27FC236}">
                <a16:creationId xmlns:a16="http://schemas.microsoft.com/office/drawing/2014/main" id="{78DDFF1B-2924-4105-B33C-9F27AE404F32}"/>
              </a:ext>
            </a:extLst>
          </p:cNvPr>
          <p:cNvSpPr/>
          <p:nvPr/>
        </p:nvSpPr>
        <p:spPr>
          <a:xfrm>
            <a:off x="3612046" y="2270812"/>
            <a:ext cx="2214880" cy="939114"/>
          </a:xfrm>
          <a:prstGeom prst="halfFrame">
            <a:avLst/>
          </a:prstGeom>
          <a:solidFill>
            <a:srgbClr val="CB6A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9CA3FD-81B6-4D75-952E-FDCF23C4660D}"/>
              </a:ext>
            </a:extLst>
          </p:cNvPr>
          <p:cNvSpPr txBox="1"/>
          <p:nvPr/>
        </p:nvSpPr>
        <p:spPr>
          <a:xfrm>
            <a:off x="3632366" y="1891784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1 Year</a:t>
            </a:r>
          </a:p>
        </p:txBody>
      </p:sp>
      <p:sp>
        <p:nvSpPr>
          <p:cNvPr id="8" name="Half Frame 7">
            <a:extLst>
              <a:ext uri="{FF2B5EF4-FFF2-40B4-BE49-F238E27FC236}">
                <a16:creationId xmlns:a16="http://schemas.microsoft.com/office/drawing/2014/main" id="{911221B4-68C5-425A-B0EA-E2E338172662}"/>
              </a:ext>
            </a:extLst>
          </p:cNvPr>
          <p:cNvSpPr/>
          <p:nvPr/>
        </p:nvSpPr>
        <p:spPr>
          <a:xfrm>
            <a:off x="6060606" y="1844092"/>
            <a:ext cx="2214880" cy="93911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E24DAD-E173-4187-808A-60DA4BACDDD4}"/>
              </a:ext>
            </a:extLst>
          </p:cNvPr>
          <p:cNvSpPr txBox="1"/>
          <p:nvPr/>
        </p:nvSpPr>
        <p:spPr>
          <a:xfrm>
            <a:off x="6070766" y="1465064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2 - 3 Years</a:t>
            </a:r>
          </a:p>
        </p:txBody>
      </p:sp>
      <p:sp>
        <p:nvSpPr>
          <p:cNvPr id="10" name="Half Frame 9">
            <a:extLst>
              <a:ext uri="{FF2B5EF4-FFF2-40B4-BE49-F238E27FC236}">
                <a16:creationId xmlns:a16="http://schemas.microsoft.com/office/drawing/2014/main" id="{A9589299-D743-49EB-800D-21B048D095AD}"/>
              </a:ext>
            </a:extLst>
          </p:cNvPr>
          <p:cNvSpPr/>
          <p:nvPr/>
        </p:nvSpPr>
        <p:spPr>
          <a:xfrm>
            <a:off x="8706049" y="1343112"/>
            <a:ext cx="2214880" cy="939114"/>
          </a:xfrm>
          <a:prstGeom prst="half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937C49-FC33-485A-ABF3-9147F4829FF8}"/>
              </a:ext>
            </a:extLst>
          </p:cNvPr>
          <p:cNvSpPr txBox="1"/>
          <p:nvPr/>
        </p:nvSpPr>
        <p:spPr>
          <a:xfrm>
            <a:off x="8753006" y="971119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3 - 5 Years</a:t>
            </a: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0BF4E49E-5CBE-4658-A9AE-F0F93050A6B4}"/>
              </a:ext>
            </a:extLst>
          </p:cNvPr>
          <p:cNvSpPr/>
          <p:nvPr/>
        </p:nvSpPr>
        <p:spPr>
          <a:xfrm>
            <a:off x="8725545" y="3802933"/>
            <a:ext cx="2214880" cy="939114"/>
          </a:xfrm>
          <a:prstGeom prst="halfFram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1DE241-8E3C-45A5-8421-11470BEAC733}"/>
              </a:ext>
            </a:extLst>
          </p:cNvPr>
          <p:cNvSpPr txBox="1"/>
          <p:nvPr/>
        </p:nvSpPr>
        <p:spPr>
          <a:xfrm>
            <a:off x="8753006" y="3432482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5 - 20 Years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6A94FB-F65E-4D58-8381-83628D4B8E32}"/>
              </a:ext>
            </a:extLst>
          </p:cNvPr>
          <p:cNvSpPr txBox="1"/>
          <p:nvPr/>
        </p:nvSpPr>
        <p:spPr>
          <a:xfrm>
            <a:off x="6368976" y="2203538"/>
            <a:ext cx="206357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Widespread practice, policy and program transformation; evidence of early system change and cross-system alignment. </a:t>
            </a:r>
          </a:p>
          <a:p>
            <a:r>
              <a:rPr lang="en-US" sz="1400" dirty="0"/>
              <a:t>Population level results shifted significantly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5E0A95-A428-440D-A168-D01244B224A0}"/>
              </a:ext>
            </a:extLst>
          </p:cNvPr>
          <p:cNvSpPr txBox="1"/>
          <p:nvPr/>
        </p:nvSpPr>
        <p:spPr>
          <a:xfrm>
            <a:off x="3930576" y="2678431"/>
            <a:ext cx="19729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Catalytic practices and programs tied to key system levers are underway. </a:t>
            </a:r>
          </a:p>
          <a:p>
            <a:r>
              <a:rPr lang="en-US" sz="1400" dirty="0"/>
              <a:t>Population-level trends begin to shift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8B3644-9066-4B99-8145-0D9EAB6B023C}"/>
              </a:ext>
            </a:extLst>
          </p:cNvPr>
          <p:cNvSpPr txBox="1"/>
          <p:nvPr/>
        </p:nvSpPr>
        <p:spPr>
          <a:xfrm>
            <a:off x="1560276" y="3440287"/>
            <a:ext cx="18557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Highly targeted, execution focused on efforts close to hand that can make a difference “right now”. </a:t>
            </a:r>
            <a:r>
              <a:rPr lang="en-US" sz="1400" i="1" dirty="0"/>
              <a:t>Right Now </a:t>
            </a:r>
            <a:r>
              <a:rPr lang="en-US" sz="1400" dirty="0"/>
              <a:t>efforts are renewed throughout as opportunities come into view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843E35-E7C1-4DE6-AC7C-F5C18E370E9B}"/>
              </a:ext>
            </a:extLst>
          </p:cNvPr>
          <p:cNvSpPr txBox="1"/>
          <p:nvPr/>
        </p:nvSpPr>
        <p:spPr>
          <a:xfrm>
            <a:off x="9058904" y="1437536"/>
            <a:ext cx="27017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dirty="0"/>
              <a:t>System transformation to produce equitable population level results. Priorities, definitions and standards of success, accountability transformed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9C56C2-43F5-4283-9CCF-BD69F9BEAE95}"/>
              </a:ext>
            </a:extLst>
          </p:cNvPr>
          <p:cNvSpPr txBox="1"/>
          <p:nvPr/>
        </p:nvSpPr>
        <p:spPr>
          <a:xfrm>
            <a:off x="9058904" y="4198250"/>
            <a:ext cx="27676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Culture change: beliefs and behaviors shift broadly, sustaining equitable results as political and environmental </a:t>
            </a:r>
            <a:r>
              <a:rPr lang="en-US" sz="1400"/>
              <a:t>conditions change</a:t>
            </a:r>
            <a:endParaRPr lang="en-US" sz="1400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A134595-582E-446D-8987-2A1377A91819}"/>
              </a:ext>
            </a:extLst>
          </p:cNvPr>
          <p:cNvSpPr txBox="1">
            <a:spLocks/>
          </p:cNvSpPr>
          <p:nvPr/>
        </p:nvSpPr>
        <p:spPr>
          <a:xfrm>
            <a:off x="1528110" y="55540"/>
            <a:ext cx="9910118" cy="9521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100" dirty="0">
                <a:solidFill>
                  <a:schemeClr val="tx1"/>
                </a:solidFill>
              </a:rPr>
              <a:t>Equity Time Scales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1800" b="1" i="1" dirty="0">
                <a:solidFill>
                  <a:schemeClr val="tx1"/>
                </a:solidFill>
              </a:rPr>
              <a:t>Addressing disparities and advancing deep change takes place across multiple time scales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5695AC-D38D-4F62-AFDE-6B21EB7F1870}"/>
              </a:ext>
            </a:extLst>
          </p:cNvPr>
          <p:cNvCxnSpPr/>
          <p:nvPr/>
        </p:nvCxnSpPr>
        <p:spPr>
          <a:xfrm>
            <a:off x="914400" y="6362700"/>
            <a:ext cx="0" cy="381000"/>
          </a:xfrm>
          <a:prstGeom prst="line">
            <a:avLst/>
          </a:prstGeom>
          <a:ln w="1079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CD9B1B3-DC63-43EA-B4D5-7214B620B688}"/>
              </a:ext>
            </a:extLst>
          </p:cNvPr>
          <p:cNvCxnSpPr/>
          <p:nvPr/>
        </p:nvCxnSpPr>
        <p:spPr>
          <a:xfrm>
            <a:off x="914400" y="5981700"/>
            <a:ext cx="0" cy="381000"/>
          </a:xfrm>
          <a:prstGeom prst="line">
            <a:avLst/>
          </a:prstGeom>
          <a:ln w="1079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21905A2-0A60-40E1-B286-CD928D23185C}"/>
              </a:ext>
            </a:extLst>
          </p:cNvPr>
          <p:cNvCxnSpPr/>
          <p:nvPr/>
        </p:nvCxnSpPr>
        <p:spPr>
          <a:xfrm>
            <a:off x="914400" y="5600700"/>
            <a:ext cx="0" cy="381000"/>
          </a:xfrm>
          <a:prstGeom prst="line">
            <a:avLst/>
          </a:prstGeom>
          <a:ln w="107950"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B7E4C97-F46E-402B-A498-88FCA7010766}"/>
              </a:ext>
            </a:extLst>
          </p:cNvPr>
          <p:cNvCxnSpPr/>
          <p:nvPr/>
        </p:nvCxnSpPr>
        <p:spPr>
          <a:xfrm>
            <a:off x="2752725" y="5591175"/>
            <a:ext cx="0" cy="381000"/>
          </a:xfrm>
          <a:prstGeom prst="line">
            <a:avLst/>
          </a:prstGeom>
          <a:ln w="107950"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B005C34-1444-40C2-99EB-2FE183F2B2AF}"/>
              </a:ext>
            </a:extLst>
          </p:cNvPr>
          <p:cNvCxnSpPr>
            <a:cxnSpLocks/>
          </p:cNvCxnSpPr>
          <p:nvPr/>
        </p:nvCxnSpPr>
        <p:spPr>
          <a:xfrm>
            <a:off x="885825" y="5600700"/>
            <a:ext cx="1866900" cy="0"/>
          </a:xfrm>
          <a:prstGeom prst="line">
            <a:avLst/>
          </a:prstGeom>
          <a:ln w="107950"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F2832F3-FCD6-4839-9F59-05A6538BB4F4}"/>
              </a:ext>
            </a:extLst>
          </p:cNvPr>
          <p:cNvSpPr txBox="1"/>
          <p:nvPr/>
        </p:nvSpPr>
        <p:spPr>
          <a:xfrm>
            <a:off x="1035372" y="5767889"/>
            <a:ext cx="19173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Strategies across multiple time scales worked </a:t>
            </a:r>
            <a:r>
              <a:rPr lang="en-US" sz="1400" b="1" u="sng" dirty="0"/>
              <a:t>concurrently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A4BD1B46-9D9A-40B6-ADE1-16E2DBAC2A3D}"/>
              </a:ext>
            </a:extLst>
          </p:cNvPr>
          <p:cNvSpPr/>
          <p:nvPr/>
        </p:nvSpPr>
        <p:spPr>
          <a:xfrm>
            <a:off x="2752726" y="5767890"/>
            <a:ext cx="790574" cy="257175"/>
          </a:xfrm>
          <a:prstGeom prst="rightArrow">
            <a:avLst/>
          </a:prstGeom>
          <a:solidFill>
            <a:srgbClr val="BF9000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ECA66930-3CB3-4EFA-81A2-84F24711EDB9}"/>
              </a:ext>
            </a:extLst>
          </p:cNvPr>
          <p:cNvSpPr/>
          <p:nvPr/>
        </p:nvSpPr>
        <p:spPr>
          <a:xfrm>
            <a:off x="2853299" y="5949869"/>
            <a:ext cx="2718826" cy="257175"/>
          </a:xfrm>
          <a:prstGeom prst="rightArrow">
            <a:avLst/>
          </a:prstGeom>
          <a:solidFill>
            <a:srgbClr val="CB6A28"/>
          </a:solidFill>
          <a:ln>
            <a:solidFill>
              <a:srgbClr val="CB6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087A4C76-8678-4309-91F6-3E7D58520B70}"/>
              </a:ext>
            </a:extLst>
          </p:cNvPr>
          <p:cNvSpPr/>
          <p:nvPr/>
        </p:nvSpPr>
        <p:spPr>
          <a:xfrm>
            <a:off x="2852737" y="6159893"/>
            <a:ext cx="4891087" cy="2571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B7C3A8D6-52D3-480D-B460-4D43F66EFA19}"/>
              </a:ext>
            </a:extLst>
          </p:cNvPr>
          <p:cNvSpPr/>
          <p:nvPr/>
        </p:nvSpPr>
        <p:spPr>
          <a:xfrm>
            <a:off x="2852736" y="6369917"/>
            <a:ext cx="6929433" cy="25717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117ED3B8-C8F9-41F0-9152-D819320D8C8E}"/>
              </a:ext>
            </a:extLst>
          </p:cNvPr>
          <p:cNvSpPr/>
          <p:nvPr/>
        </p:nvSpPr>
        <p:spPr>
          <a:xfrm>
            <a:off x="2862261" y="6588992"/>
            <a:ext cx="8415339" cy="2571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1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 Frame 3">
            <a:extLst>
              <a:ext uri="{FF2B5EF4-FFF2-40B4-BE49-F238E27FC236}">
                <a16:creationId xmlns:a16="http://schemas.microsoft.com/office/drawing/2014/main" id="{BDCC26EB-D75E-4B6D-962E-3C3E77DF87E1}"/>
              </a:ext>
            </a:extLst>
          </p:cNvPr>
          <p:cNvSpPr/>
          <p:nvPr/>
        </p:nvSpPr>
        <p:spPr>
          <a:xfrm>
            <a:off x="1173646" y="3032812"/>
            <a:ext cx="2214880" cy="939114"/>
          </a:xfrm>
          <a:prstGeom prst="halfFrame">
            <a:avLst/>
          </a:prstGeom>
          <a:solidFill>
            <a:srgbClr val="BF9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E9276D-A743-4360-96E4-F014A2F68CE9}"/>
              </a:ext>
            </a:extLst>
          </p:cNvPr>
          <p:cNvSpPr txBox="1"/>
          <p:nvPr/>
        </p:nvSpPr>
        <p:spPr>
          <a:xfrm>
            <a:off x="1173646" y="2651468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Right Now</a:t>
            </a:r>
          </a:p>
        </p:txBody>
      </p:sp>
      <p:sp>
        <p:nvSpPr>
          <p:cNvPr id="6" name="Half Frame 5">
            <a:extLst>
              <a:ext uri="{FF2B5EF4-FFF2-40B4-BE49-F238E27FC236}">
                <a16:creationId xmlns:a16="http://schemas.microsoft.com/office/drawing/2014/main" id="{78DDFF1B-2924-4105-B33C-9F27AE404F32}"/>
              </a:ext>
            </a:extLst>
          </p:cNvPr>
          <p:cNvSpPr/>
          <p:nvPr/>
        </p:nvSpPr>
        <p:spPr>
          <a:xfrm>
            <a:off x="3612046" y="2270812"/>
            <a:ext cx="2214880" cy="939114"/>
          </a:xfrm>
          <a:prstGeom prst="halfFrame">
            <a:avLst/>
          </a:prstGeom>
          <a:solidFill>
            <a:srgbClr val="CB6A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9CA3FD-81B6-4D75-952E-FDCF23C4660D}"/>
              </a:ext>
            </a:extLst>
          </p:cNvPr>
          <p:cNvSpPr txBox="1"/>
          <p:nvPr/>
        </p:nvSpPr>
        <p:spPr>
          <a:xfrm>
            <a:off x="3632366" y="1891784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1 Year</a:t>
            </a:r>
          </a:p>
        </p:txBody>
      </p:sp>
      <p:sp>
        <p:nvSpPr>
          <p:cNvPr id="8" name="Half Frame 7">
            <a:extLst>
              <a:ext uri="{FF2B5EF4-FFF2-40B4-BE49-F238E27FC236}">
                <a16:creationId xmlns:a16="http://schemas.microsoft.com/office/drawing/2014/main" id="{911221B4-68C5-425A-B0EA-E2E338172662}"/>
              </a:ext>
            </a:extLst>
          </p:cNvPr>
          <p:cNvSpPr/>
          <p:nvPr/>
        </p:nvSpPr>
        <p:spPr>
          <a:xfrm>
            <a:off x="6060606" y="1844092"/>
            <a:ext cx="2214880" cy="93911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E24DAD-E173-4187-808A-60DA4BACDDD4}"/>
              </a:ext>
            </a:extLst>
          </p:cNvPr>
          <p:cNvSpPr txBox="1"/>
          <p:nvPr/>
        </p:nvSpPr>
        <p:spPr>
          <a:xfrm>
            <a:off x="6070766" y="1465064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2 - 3 Years</a:t>
            </a:r>
          </a:p>
        </p:txBody>
      </p:sp>
      <p:sp>
        <p:nvSpPr>
          <p:cNvPr id="10" name="Half Frame 9">
            <a:extLst>
              <a:ext uri="{FF2B5EF4-FFF2-40B4-BE49-F238E27FC236}">
                <a16:creationId xmlns:a16="http://schemas.microsoft.com/office/drawing/2014/main" id="{A9589299-D743-49EB-800D-21B048D095AD}"/>
              </a:ext>
            </a:extLst>
          </p:cNvPr>
          <p:cNvSpPr/>
          <p:nvPr/>
        </p:nvSpPr>
        <p:spPr>
          <a:xfrm>
            <a:off x="8706049" y="1343112"/>
            <a:ext cx="2214880" cy="939114"/>
          </a:xfrm>
          <a:prstGeom prst="half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937C49-FC33-485A-ABF3-9147F4829FF8}"/>
              </a:ext>
            </a:extLst>
          </p:cNvPr>
          <p:cNvSpPr txBox="1"/>
          <p:nvPr/>
        </p:nvSpPr>
        <p:spPr>
          <a:xfrm>
            <a:off x="8753006" y="971119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3 - 5 Years</a:t>
            </a: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0BF4E49E-5CBE-4658-A9AE-F0F93050A6B4}"/>
              </a:ext>
            </a:extLst>
          </p:cNvPr>
          <p:cNvSpPr/>
          <p:nvPr/>
        </p:nvSpPr>
        <p:spPr>
          <a:xfrm>
            <a:off x="8725545" y="3802933"/>
            <a:ext cx="2214880" cy="939114"/>
          </a:xfrm>
          <a:prstGeom prst="halfFram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1DE241-8E3C-45A5-8421-11470BEAC733}"/>
              </a:ext>
            </a:extLst>
          </p:cNvPr>
          <p:cNvSpPr txBox="1"/>
          <p:nvPr/>
        </p:nvSpPr>
        <p:spPr>
          <a:xfrm>
            <a:off x="8753006" y="3432482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5 - 20 Years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A134595-582E-446D-8987-2A1377A91819}"/>
              </a:ext>
            </a:extLst>
          </p:cNvPr>
          <p:cNvSpPr txBox="1">
            <a:spLocks/>
          </p:cNvSpPr>
          <p:nvPr/>
        </p:nvSpPr>
        <p:spPr>
          <a:xfrm>
            <a:off x="1528110" y="55540"/>
            <a:ext cx="9910118" cy="9521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100" dirty="0">
                <a:solidFill>
                  <a:schemeClr val="tx1"/>
                </a:solidFill>
              </a:rPr>
              <a:t>Equity Time Scales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1800" b="1" i="1" dirty="0">
                <a:solidFill>
                  <a:schemeClr val="tx1"/>
                </a:solidFill>
              </a:rPr>
              <a:t>Addressing disparities and advancing deep change takes place across multiple time scales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5695AC-D38D-4F62-AFDE-6B21EB7F1870}"/>
              </a:ext>
            </a:extLst>
          </p:cNvPr>
          <p:cNvCxnSpPr/>
          <p:nvPr/>
        </p:nvCxnSpPr>
        <p:spPr>
          <a:xfrm>
            <a:off x="914400" y="6362700"/>
            <a:ext cx="0" cy="381000"/>
          </a:xfrm>
          <a:prstGeom prst="line">
            <a:avLst/>
          </a:prstGeom>
          <a:ln w="1079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CD9B1B3-DC63-43EA-B4D5-7214B620B688}"/>
              </a:ext>
            </a:extLst>
          </p:cNvPr>
          <p:cNvCxnSpPr/>
          <p:nvPr/>
        </p:nvCxnSpPr>
        <p:spPr>
          <a:xfrm>
            <a:off x="914400" y="5981700"/>
            <a:ext cx="0" cy="381000"/>
          </a:xfrm>
          <a:prstGeom prst="line">
            <a:avLst/>
          </a:prstGeom>
          <a:ln w="1079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21905A2-0A60-40E1-B286-CD928D23185C}"/>
              </a:ext>
            </a:extLst>
          </p:cNvPr>
          <p:cNvCxnSpPr/>
          <p:nvPr/>
        </p:nvCxnSpPr>
        <p:spPr>
          <a:xfrm>
            <a:off x="914400" y="5600700"/>
            <a:ext cx="0" cy="381000"/>
          </a:xfrm>
          <a:prstGeom prst="line">
            <a:avLst/>
          </a:prstGeom>
          <a:ln w="107950"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B7E4C97-F46E-402B-A498-88FCA7010766}"/>
              </a:ext>
            </a:extLst>
          </p:cNvPr>
          <p:cNvCxnSpPr/>
          <p:nvPr/>
        </p:nvCxnSpPr>
        <p:spPr>
          <a:xfrm>
            <a:off x="2752725" y="5591175"/>
            <a:ext cx="0" cy="381000"/>
          </a:xfrm>
          <a:prstGeom prst="line">
            <a:avLst/>
          </a:prstGeom>
          <a:ln w="107950"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B005C34-1444-40C2-99EB-2FE183F2B2AF}"/>
              </a:ext>
            </a:extLst>
          </p:cNvPr>
          <p:cNvCxnSpPr>
            <a:cxnSpLocks/>
          </p:cNvCxnSpPr>
          <p:nvPr/>
        </p:nvCxnSpPr>
        <p:spPr>
          <a:xfrm>
            <a:off x="885825" y="5600700"/>
            <a:ext cx="1866900" cy="0"/>
          </a:xfrm>
          <a:prstGeom prst="line">
            <a:avLst/>
          </a:prstGeom>
          <a:ln w="107950"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F2832F3-FCD6-4839-9F59-05A6538BB4F4}"/>
              </a:ext>
            </a:extLst>
          </p:cNvPr>
          <p:cNvSpPr txBox="1"/>
          <p:nvPr/>
        </p:nvSpPr>
        <p:spPr>
          <a:xfrm>
            <a:off x="1035372" y="5767889"/>
            <a:ext cx="19173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Strategies across multiple time scales worked </a:t>
            </a:r>
            <a:r>
              <a:rPr lang="en-US" sz="1400" b="1" u="sng" dirty="0"/>
              <a:t>concurrently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A4BD1B46-9D9A-40B6-ADE1-16E2DBAC2A3D}"/>
              </a:ext>
            </a:extLst>
          </p:cNvPr>
          <p:cNvSpPr/>
          <p:nvPr/>
        </p:nvSpPr>
        <p:spPr>
          <a:xfrm>
            <a:off x="2752726" y="5767890"/>
            <a:ext cx="790574" cy="257175"/>
          </a:xfrm>
          <a:prstGeom prst="rightArrow">
            <a:avLst/>
          </a:prstGeom>
          <a:solidFill>
            <a:srgbClr val="BF9000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ECA66930-3CB3-4EFA-81A2-84F24711EDB9}"/>
              </a:ext>
            </a:extLst>
          </p:cNvPr>
          <p:cNvSpPr/>
          <p:nvPr/>
        </p:nvSpPr>
        <p:spPr>
          <a:xfrm>
            <a:off x="2853299" y="5949869"/>
            <a:ext cx="2718826" cy="257175"/>
          </a:xfrm>
          <a:prstGeom prst="rightArrow">
            <a:avLst/>
          </a:prstGeom>
          <a:solidFill>
            <a:srgbClr val="CB6A28"/>
          </a:solidFill>
          <a:ln>
            <a:solidFill>
              <a:srgbClr val="CB6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087A4C76-8678-4309-91F6-3E7D58520B70}"/>
              </a:ext>
            </a:extLst>
          </p:cNvPr>
          <p:cNvSpPr/>
          <p:nvPr/>
        </p:nvSpPr>
        <p:spPr>
          <a:xfrm>
            <a:off x="2852737" y="6159893"/>
            <a:ext cx="4891087" cy="2571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B7C3A8D6-52D3-480D-B460-4D43F66EFA19}"/>
              </a:ext>
            </a:extLst>
          </p:cNvPr>
          <p:cNvSpPr/>
          <p:nvPr/>
        </p:nvSpPr>
        <p:spPr>
          <a:xfrm>
            <a:off x="2852736" y="6369917"/>
            <a:ext cx="6929433" cy="25717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117ED3B8-C8F9-41F0-9152-D819320D8C8E}"/>
              </a:ext>
            </a:extLst>
          </p:cNvPr>
          <p:cNvSpPr/>
          <p:nvPr/>
        </p:nvSpPr>
        <p:spPr>
          <a:xfrm>
            <a:off x="2862261" y="6588992"/>
            <a:ext cx="8415339" cy="2571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3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alf Frame 3">
            <a:extLst>
              <a:ext uri="{FF2B5EF4-FFF2-40B4-BE49-F238E27FC236}">
                <a16:creationId xmlns:a16="http://schemas.microsoft.com/office/drawing/2014/main" id="{BDCC26EB-D75E-4B6D-962E-3C3E77DF87E1}"/>
              </a:ext>
            </a:extLst>
          </p:cNvPr>
          <p:cNvSpPr/>
          <p:nvPr/>
        </p:nvSpPr>
        <p:spPr>
          <a:xfrm>
            <a:off x="1173646" y="3032812"/>
            <a:ext cx="2214880" cy="939114"/>
          </a:xfrm>
          <a:prstGeom prst="halfFrame">
            <a:avLst/>
          </a:prstGeom>
          <a:solidFill>
            <a:srgbClr val="BF9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E9276D-A743-4360-96E4-F014A2F68CE9}"/>
              </a:ext>
            </a:extLst>
          </p:cNvPr>
          <p:cNvSpPr txBox="1"/>
          <p:nvPr/>
        </p:nvSpPr>
        <p:spPr>
          <a:xfrm>
            <a:off x="1173646" y="2651468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Right Now</a:t>
            </a:r>
          </a:p>
        </p:txBody>
      </p:sp>
      <p:sp>
        <p:nvSpPr>
          <p:cNvPr id="6" name="Half Frame 5">
            <a:extLst>
              <a:ext uri="{FF2B5EF4-FFF2-40B4-BE49-F238E27FC236}">
                <a16:creationId xmlns:a16="http://schemas.microsoft.com/office/drawing/2014/main" id="{78DDFF1B-2924-4105-B33C-9F27AE404F32}"/>
              </a:ext>
            </a:extLst>
          </p:cNvPr>
          <p:cNvSpPr/>
          <p:nvPr/>
        </p:nvSpPr>
        <p:spPr>
          <a:xfrm>
            <a:off x="3612046" y="2270812"/>
            <a:ext cx="2214880" cy="939114"/>
          </a:xfrm>
          <a:prstGeom prst="halfFrame">
            <a:avLst/>
          </a:prstGeom>
          <a:solidFill>
            <a:srgbClr val="CB6A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9CA3FD-81B6-4D75-952E-FDCF23C4660D}"/>
              </a:ext>
            </a:extLst>
          </p:cNvPr>
          <p:cNvSpPr txBox="1"/>
          <p:nvPr/>
        </p:nvSpPr>
        <p:spPr>
          <a:xfrm>
            <a:off x="3632366" y="1891784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1 Year</a:t>
            </a:r>
          </a:p>
        </p:txBody>
      </p:sp>
      <p:sp>
        <p:nvSpPr>
          <p:cNvPr id="8" name="Half Frame 7">
            <a:extLst>
              <a:ext uri="{FF2B5EF4-FFF2-40B4-BE49-F238E27FC236}">
                <a16:creationId xmlns:a16="http://schemas.microsoft.com/office/drawing/2014/main" id="{911221B4-68C5-425A-B0EA-E2E338172662}"/>
              </a:ext>
            </a:extLst>
          </p:cNvPr>
          <p:cNvSpPr/>
          <p:nvPr/>
        </p:nvSpPr>
        <p:spPr>
          <a:xfrm>
            <a:off x="6060606" y="1844092"/>
            <a:ext cx="2214880" cy="93911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E24DAD-E173-4187-808A-60DA4BACDDD4}"/>
              </a:ext>
            </a:extLst>
          </p:cNvPr>
          <p:cNvSpPr txBox="1"/>
          <p:nvPr/>
        </p:nvSpPr>
        <p:spPr>
          <a:xfrm>
            <a:off x="6070766" y="1465064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2 - 3 Years</a:t>
            </a:r>
          </a:p>
        </p:txBody>
      </p:sp>
      <p:sp>
        <p:nvSpPr>
          <p:cNvPr id="10" name="Half Frame 9">
            <a:extLst>
              <a:ext uri="{FF2B5EF4-FFF2-40B4-BE49-F238E27FC236}">
                <a16:creationId xmlns:a16="http://schemas.microsoft.com/office/drawing/2014/main" id="{A9589299-D743-49EB-800D-21B048D095AD}"/>
              </a:ext>
            </a:extLst>
          </p:cNvPr>
          <p:cNvSpPr/>
          <p:nvPr/>
        </p:nvSpPr>
        <p:spPr>
          <a:xfrm>
            <a:off x="8706049" y="1343112"/>
            <a:ext cx="2214880" cy="939114"/>
          </a:xfrm>
          <a:prstGeom prst="half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937C49-FC33-485A-ABF3-9147F4829FF8}"/>
              </a:ext>
            </a:extLst>
          </p:cNvPr>
          <p:cNvSpPr txBox="1"/>
          <p:nvPr/>
        </p:nvSpPr>
        <p:spPr>
          <a:xfrm>
            <a:off x="8753006" y="971119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3 - 5 Years</a:t>
            </a: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0BF4E49E-5CBE-4658-A9AE-F0F93050A6B4}"/>
              </a:ext>
            </a:extLst>
          </p:cNvPr>
          <p:cNvSpPr/>
          <p:nvPr/>
        </p:nvSpPr>
        <p:spPr>
          <a:xfrm>
            <a:off x="8725545" y="3802933"/>
            <a:ext cx="2214880" cy="939114"/>
          </a:xfrm>
          <a:prstGeom prst="halfFram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1DE241-8E3C-45A5-8421-11470BEAC733}"/>
              </a:ext>
            </a:extLst>
          </p:cNvPr>
          <p:cNvSpPr txBox="1"/>
          <p:nvPr/>
        </p:nvSpPr>
        <p:spPr>
          <a:xfrm>
            <a:off x="8753006" y="3432482"/>
            <a:ext cx="215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5 - 20 Years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A134595-582E-446D-8987-2A1377A91819}"/>
              </a:ext>
            </a:extLst>
          </p:cNvPr>
          <p:cNvSpPr txBox="1">
            <a:spLocks/>
          </p:cNvSpPr>
          <p:nvPr/>
        </p:nvSpPr>
        <p:spPr>
          <a:xfrm>
            <a:off x="1528110" y="55540"/>
            <a:ext cx="9910118" cy="9521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100" dirty="0">
                <a:solidFill>
                  <a:schemeClr val="tx1"/>
                </a:solidFill>
              </a:rPr>
              <a:t>Equity Time Scales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1800" b="1" i="1" dirty="0">
                <a:solidFill>
                  <a:schemeClr val="tx1"/>
                </a:solidFill>
              </a:rPr>
              <a:t>Addressing disparities and advancing deep change takes place across multiple time scales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5695AC-D38D-4F62-AFDE-6B21EB7F1870}"/>
              </a:ext>
            </a:extLst>
          </p:cNvPr>
          <p:cNvCxnSpPr/>
          <p:nvPr/>
        </p:nvCxnSpPr>
        <p:spPr>
          <a:xfrm>
            <a:off x="914400" y="6362700"/>
            <a:ext cx="0" cy="381000"/>
          </a:xfrm>
          <a:prstGeom prst="line">
            <a:avLst/>
          </a:prstGeom>
          <a:ln w="1079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CD9B1B3-DC63-43EA-B4D5-7214B620B688}"/>
              </a:ext>
            </a:extLst>
          </p:cNvPr>
          <p:cNvCxnSpPr/>
          <p:nvPr/>
        </p:nvCxnSpPr>
        <p:spPr>
          <a:xfrm>
            <a:off x="914400" y="5981700"/>
            <a:ext cx="0" cy="381000"/>
          </a:xfrm>
          <a:prstGeom prst="line">
            <a:avLst/>
          </a:prstGeom>
          <a:ln w="1079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21905A2-0A60-40E1-B286-CD928D23185C}"/>
              </a:ext>
            </a:extLst>
          </p:cNvPr>
          <p:cNvCxnSpPr/>
          <p:nvPr/>
        </p:nvCxnSpPr>
        <p:spPr>
          <a:xfrm>
            <a:off x="914400" y="5600700"/>
            <a:ext cx="0" cy="381000"/>
          </a:xfrm>
          <a:prstGeom prst="line">
            <a:avLst/>
          </a:prstGeom>
          <a:ln w="107950"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B7E4C97-F46E-402B-A498-88FCA7010766}"/>
              </a:ext>
            </a:extLst>
          </p:cNvPr>
          <p:cNvCxnSpPr/>
          <p:nvPr/>
        </p:nvCxnSpPr>
        <p:spPr>
          <a:xfrm>
            <a:off x="2752725" y="5591175"/>
            <a:ext cx="0" cy="381000"/>
          </a:xfrm>
          <a:prstGeom prst="line">
            <a:avLst/>
          </a:prstGeom>
          <a:ln w="107950"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B005C34-1444-40C2-99EB-2FE183F2B2AF}"/>
              </a:ext>
            </a:extLst>
          </p:cNvPr>
          <p:cNvCxnSpPr>
            <a:cxnSpLocks/>
          </p:cNvCxnSpPr>
          <p:nvPr/>
        </p:nvCxnSpPr>
        <p:spPr>
          <a:xfrm>
            <a:off x="885825" y="5600700"/>
            <a:ext cx="1866900" cy="0"/>
          </a:xfrm>
          <a:prstGeom prst="line">
            <a:avLst/>
          </a:prstGeom>
          <a:ln w="107950"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F2832F3-FCD6-4839-9F59-05A6538BB4F4}"/>
              </a:ext>
            </a:extLst>
          </p:cNvPr>
          <p:cNvSpPr txBox="1"/>
          <p:nvPr/>
        </p:nvSpPr>
        <p:spPr>
          <a:xfrm>
            <a:off x="1035372" y="5767889"/>
            <a:ext cx="19173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Strategies across multiple time scales worked </a:t>
            </a:r>
            <a:r>
              <a:rPr lang="en-US" sz="1400" b="1" u="sng" dirty="0"/>
              <a:t>concurrently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A4BD1B46-9D9A-40B6-ADE1-16E2DBAC2A3D}"/>
              </a:ext>
            </a:extLst>
          </p:cNvPr>
          <p:cNvSpPr/>
          <p:nvPr/>
        </p:nvSpPr>
        <p:spPr>
          <a:xfrm>
            <a:off x="2752726" y="5767890"/>
            <a:ext cx="790574" cy="257175"/>
          </a:xfrm>
          <a:prstGeom prst="rightArrow">
            <a:avLst/>
          </a:prstGeom>
          <a:solidFill>
            <a:srgbClr val="BF9000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ECA66930-3CB3-4EFA-81A2-84F24711EDB9}"/>
              </a:ext>
            </a:extLst>
          </p:cNvPr>
          <p:cNvSpPr/>
          <p:nvPr/>
        </p:nvSpPr>
        <p:spPr>
          <a:xfrm>
            <a:off x="2853299" y="5949869"/>
            <a:ext cx="2718826" cy="257175"/>
          </a:xfrm>
          <a:prstGeom prst="rightArrow">
            <a:avLst/>
          </a:prstGeom>
          <a:solidFill>
            <a:srgbClr val="CB6A28"/>
          </a:solidFill>
          <a:ln>
            <a:solidFill>
              <a:srgbClr val="CB6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087A4C76-8678-4309-91F6-3E7D58520B70}"/>
              </a:ext>
            </a:extLst>
          </p:cNvPr>
          <p:cNvSpPr/>
          <p:nvPr/>
        </p:nvSpPr>
        <p:spPr>
          <a:xfrm>
            <a:off x="2852737" y="6159893"/>
            <a:ext cx="4891087" cy="2571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B7C3A8D6-52D3-480D-B460-4D43F66EFA19}"/>
              </a:ext>
            </a:extLst>
          </p:cNvPr>
          <p:cNvSpPr/>
          <p:nvPr/>
        </p:nvSpPr>
        <p:spPr>
          <a:xfrm>
            <a:off x="2852736" y="6369917"/>
            <a:ext cx="6929433" cy="25717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117ED3B8-C8F9-41F0-9152-D819320D8C8E}"/>
              </a:ext>
            </a:extLst>
          </p:cNvPr>
          <p:cNvSpPr/>
          <p:nvPr/>
        </p:nvSpPr>
        <p:spPr>
          <a:xfrm>
            <a:off x="2862261" y="6588992"/>
            <a:ext cx="8415339" cy="2571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87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184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 Culcasi</dc:creator>
  <cp:lastModifiedBy>Valerie Thompson</cp:lastModifiedBy>
  <cp:revision>5</cp:revision>
  <dcterms:created xsi:type="dcterms:W3CDTF">2018-11-28T22:28:43Z</dcterms:created>
  <dcterms:modified xsi:type="dcterms:W3CDTF">2019-04-03T23:40:51Z</dcterms:modified>
</cp:coreProperties>
</file>