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0" r:id="rId2"/>
    <p:sldId id="2147473587" r:id="rId3"/>
    <p:sldId id="2147473581" r:id="rId4"/>
    <p:sldId id="263" r:id="rId5"/>
    <p:sldId id="2147473583" r:id="rId6"/>
    <p:sldId id="267" r:id="rId7"/>
    <p:sldId id="2147473582" r:id="rId8"/>
    <p:sldId id="2147473588" r:id="rId9"/>
    <p:sldId id="261" r:id="rId10"/>
    <p:sldId id="2147473584" r:id="rId11"/>
    <p:sldId id="2147473586" r:id="rId12"/>
    <p:sldId id="2147473590" r:id="rId13"/>
    <p:sldId id="2147473591" r:id="rId14"/>
    <p:sldId id="2147473592" r:id="rId15"/>
    <p:sldId id="2147473593" r:id="rId16"/>
    <p:sldId id="2147473589" r:id="rId17"/>
    <p:sldId id="2147473596" r:id="rId18"/>
    <p:sldId id="266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00"/>
    <a:srgbClr val="007FB0"/>
    <a:srgbClr val="C74D28"/>
    <a:srgbClr val="008155"/>
    <a:srgbClr val="1C4E69"/>
    <a:srgbClr val="5AD6FA"/>
    <a:srgbClr val="079385"/>
    <a:srgbClr val="F0E7D5"/>
    <a:srgbClr val="E8E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2B53C3-5DC5-450E-8384-788BFCEF17FC}" v="631" dt="2025-04-25T20:38:38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82033" autoAdjust="0"/>
  </p:normalViewPr>
  <p:slideViewPr>
    <p:cSldViewPr snapToGrid="0" snapToObjects="1">
      <p:cViewPr varScale="1">
        <p:scale>
          <a:sx n="57" d="100"/>
          <a:sy n="57" d="100"/>
        </p:scale>
        <p:origin x="120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-7256"/>
    </p:cViewPr>
  </p:sorterViewPr>
  <p:notesViewPr>
    <p:cSldViewPr snapToGrid="0" snapToObjects="1">
      <p:cViewPr varScale="1">
        <p:scale>
          <a:sx n="86" d="100"/>
          <a:sy n="86" d="100"/>
        </p:scale>
        <p:origin x="301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2A23DF-52AD-4056-9310-CAF4A42AB9E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8802A4-A216-4010-98E0-2AFA8CBD9EFB}">
      <dgm:prSet phldrT="[Text]"/>
      <dgm:spPr>
        <a:solidFill>
          <a:srgbClr val="007FB0"/>
        </a:solidFill>
      </dgm:spPr>
      <dgm:t>
        <a:bodyPr/>
        <a:lstStyle/>
        <a:p>
          <a:r>
            <a:rPr lang="en-US" dirty="0"/>
            <a:t>Nothing About Me, Without Me</a:t>
          </a:r>
        </a:p>
      </dgm:t>
    </dgm:pt>
    <dgm:pt modelId="{4A674537-EAEF-46D8-BCF2-D5E9499FF646}" type="parTrans" cxnId="{76968156-FA7B-4D11-9D50-BFE28AA80C85}">
      <dgm:prSet/>
      <dgm:spPr/>
      <dgm:t>
        <a:bodyPr/>
        <a:lstStyle/>
        <a:p>
          <a:endParaRPr lang="en-US"/>
        </a:p>
      </dgm:t>
    </dgm:pt>
    <dgm:pt modelId="{066EC207-E5CC-4E7A-A70E-E9975D1379B0}" type="sibTrans" cxnId="{76968156-FA7B-4D11-9D50-BFE28AA80C85}">
      <dgm:prSet/>
      <dgm:spPr/>
      <dgm:t>
        <a:bodyPr/>
        <a:lstStyle/>
        <a:p>
          <a:endParaRPr lang="en-US"/>
        </a:p>
      </dgm:t>
    </dgm:pt>
    <dgm:pt modelId="{8C0DF676-C233-4381-88DA-948A3499018D}">
      <dgm:prSet phldrT="[Text]"/>
      <dgm:spPr>
        <a:solidFill>
          <a:srgbClr val="007FB0"/>
        </a:solidFill>
      </dgm:spPr>
      <dgm:t>
        <a:bodyPr/>
        <a:lstStyle/>
        <a:p>
          <a:r>
            <a:rPr lang="en-US" dirty="0"/>
            <a:t>Curiosity &amp; Beginner’s Mind</a:t>
          </a:r>
        </a:p>
      </dgm:t>
    </dgm:pt>
    <dgm:pt modelId="{C9EB283E-AC62-4BCE-8103-5F51CA7A1FFC}" type="parTrans" cxnId="{67919571-1BA0-4D23-A1D0-FAF4BC93654B}">
      <dgm:prSet/>
      <dgm:spPr/>
      <dgm:t>
        <a:bodyPr/>
        <a:lstStyle/>
        <a:p>
          <a:endParaRPr lang="en-US"/>
        </a:p>
      </dgm:t>
    </dgm:pt>
    <dgm:pt modelId="{FF5369B3-C1D0-4AAA-9790-B73F072A9665}" type="sibTrans" cxnId="{67919571-1BA0-4D23-A1D0-FAF4BC93654B}">
      <dgm:prSet/>
      <dgm:spPr/>
      <dgm:t>
        <a:bodyPr/>
        <a:lstStyle/>
        <a:p>
          <a:endParaRPr lang="en-US"/>
        </a:p>
      </dgm:t>
    </dgm:pt>
    <dgm:pt modelId="{0A3A4DB7-1555-4E7A-9D76-C5274BAE24A1}">
      <dgm:prSet phldrT="[Text]"/>
      <dgm:spPr>
        <a:solidFill>
          <a:srgbClr val="007FB0"/>
        </a:solidFill>
      </dgm:spPr>
      <dgm:t>
        <a:bodyPr/>
        <a:lstStyle/>
        <a:p>
          <a:r>
            <a:rPr lang="en-US" dirty="0"/>
            <a:t>Humility &amp; Empathy</a:t>
          </a:r>
        </a:p>
      </dgm:t>
    </dgm:pt>
    <dgm:pt modelId="{CF6944B6-4E29-430A-BB19-6244093521C6}" type="parTrans" cxnId="{AB578372-1452-4619-AF2A-6D3DC0854BFA}">
      <dgm:prSet/>
      <dgm:spPr/>
      <dgm:t>
        <a:bodyPr/>
        <a:lstStyle/>
        <a:p>
          <a:endParaRPr lang="en-US"/>
        </a:p>
      </dgm:t>
    </dgm:pt>
    <dgm:pt modelId="{6AC30E4A-D397-4978-AEB2-6E0CD93D5E41}" type="sibTrans" cxnId="{AB578372-1452-4619-AF2A-6D3DC0854BFA}">
      <dgm:prSet/>
      <dgm:spPr/>
      <dgm:t>
        <a:bodyPr/>
        <a:lstStyle/>
        <a:p>
          <a:endParaRPr lang="en-US"/>
        </a:p>
      </dgm:t>
    </dgm:pt>
    <dgm:pt modelId="{5930750B-4A74-4031-B463-666579822A6D}">
      <dgm:prSet phldrT="[Text]"/>
      <dgm:spPr>
        <a:solidFill>
          <a:srgbClr val="007FB0"/>
        </a:solidFill>
      </dgm:spPr>
      <dgm:t>
        <a:bodyPr/>
        <a:lstStyle/>
        <a:p>
          <a:r>
            <a:rPr lang="en-US" dirty="0"/>
            <a:t>Start small + learn fast</a:t>
          </a:r>
        </a:p>
      </dgm:t>
    </dgm:pt>
    <dgm:pt modelId="{FA86976F-F0B9-441A-810D-1FDCF5DB10C4}" type="parTrans" cxnId="{2F26223A-65A0-49FA-BA67-72D0BEB97305}">
      <dgm:prSet/>
      <dgm:spPr/>
      <dgm:t>
        <a:bodyPr/>
        <a:lstStyle/>
        <a:p>
          <a:endParaRPr lang="en-US"/>
        </a:p>
      </dgm:t>
    </dgm:pt>
    <dgm:pt modelId="{97DFC7DD-2AA1-4652-8040-630AB543A5AF}" type="sibTrans" cxnId="{2F26223A-65A0-49FA-BA67-72D0BEB97305}">
      <dgm:prSet/>
      <dgm:spPr/>
      <dgm:t>
        <a:bodyPr/>
        <a:lstStyle/>
        <a:p>
          <a:endParaRPr lang="en-US"/>
        </a:p>
      </dgm:t>
    </dgm:pt>
    <dgm:pt modelId="{81AFA1B5-C870-4BA7-AF25-04AE004DBE36}">
      <dgm:prSet phldrT="[Text]"/>
      <dgm:spPr>
        <a:solidFill>
          <a:srgbClr val="007FB0"/>
        </a:solidFill>
      </dgm:spPr>
      <dgm:t>
        <a:bodyPr/>
        <a:lstStyle/>
        <a:p>
          <a:r>
            <a:rPr lang="en-US" dirty="0"/>
            <a:t>Make things tangible</a:t>
          </a:r>
        </a:p>
      </dgm:t>
    </dgm:pt>
    <dgm:pt modelId="{172CA0FD-EE03-442F-B928-0AF949701B8E}" type="parTrans" cxnId="{3ED639F4-0A98-4E1E-91C4-A48CB4462994}">
      <dgm:prSet/>
      <dgm:spPr/>
      <dgm:t>
        <a:bodyPr/>
        <a:lstStyle/>
        <a:p>
          <a:endParaRPr lang="en-US"/>
        </a:p>
      </dgm:t>
    </dgm:pt>
    <dgm:pt modelId="{B10EC941-7D5C-47EF-9470-29277FACE927}" type="sibTrans" cxnId="{3ED639F4-0A98-4E1E-91C4-A48CB4462994}">
      <dgm:prSet/>
      <dgm:spPr/>
      <dgm:t>
        <a:bodyPr/>
        <a:lstStyle/>
        <a:p>
          <a:endParaRPr lang="en-US"/>
        </a:p>
      </dgm:t>
    </dgm:pt>
    <dgm:pt modelId="{EEA716C5-8491-49F4-A723-AAE8E19BDFE8}">
      <dgm:prSet phldrT="[Text]"/>
      <dgm:spPr>
        <a:solidFill>
          <a:srgbClr val="007FB0"/>
        </a:solidFill>
      </dgm:spPr>
      <dgm:t>
        <a:bodyPr/>
        <a:lstStyle/>
        <a:p>
          <a:r>
            <a:rPr lang="en-US" dirty="0"/>
            <a:t>Show work early + often</a:t>
          </a:r>
        </a:p>
      </dgm:t>
    </dgm:pt>
    <dgm:pt modelId="{8A251C5B-C55C-4DAC-AB3B-0FBDF71529AA}" type="parTrans" cxnId="{1A53ED00-BA7B-44E4-B04C-66F2609BD151}">
      <dgm:prSet/>
      <dgm:spPr/>
      <dgm:t>
        <a:bodyPr/>
        <a:lstStyle/>
        <a:p>
          <a:endParaRPr lang="en-US"/>
        </a:p>
      </dgm:t>
    </dgm:pt>
    <dgm:pt modelId="{F9D9DF82-31C5-4D59-8774-8A2E05274551}" type="sibTrans" cxnId="{1A53ED00-BA7B-44E4-B04C-66F2609BD151}">
      <dgm:prSet/>
      <dgm:spPr/>
      <dgm:t>
        <a:bodyPr/>
        <a:lstStyle/>
        <a:p>
          <a:endParaRPr lang="en-US"/>
        </a:p>
      </dgm:t>
    </dgm:pt>
    <dgm:pt modelId="{6C696566-0633-440E-9DFE-74DA8BB42808}" type="pres">
      <dgm:prSet presAssocID="{862A23DF-52AD-4056-9310-CAF4A42AB9EA}" presName="diagram" presStyleCnt="0">
        <dgm:presLayoutVars>
          <dgm:dir/>
          <dgm:resizeHandles val="exact"/>
        </dgm:presLayoutVars>
      </dgm:prSet>
      <dgm:spPr/>
    </dgm:pt>
    <dgm:pt modelId="{E1CA546C-8BCD-4B4B-A250-736A51F38093}" type="pres">
      <dgm:prSet presAssocID="{D78802A4-A216-4010-98E0-2AFA8CBD9EFB}" presName="node" presStyleLbl="node1" presStyleIdx="0" presStyleCnt="6">
        <dgm:presLayoutVars>
          <dgm:bulletEnabled val="1"/>
        </dgm:presLayoutVars>
      </dgm:prSet>
      <dgm:spPr/>
    </dgm:pt>
    <dgm:pt modelId="{721AD373-16AB-4FCC-9EAE-C97403D4F49A}" type="pres">
      <dgm:prSet presAssocID="{066EC207-E5CC-4E7A-A70E-E9975D1379B0}" presName="sibTrans" presStyleCnt="0"/>
      <dgm:spPr/>
    </dgm:pt>
    <dgm:pt modelId="{BBA27773-0B6F-46FC-9393-515CE419BA5B}" type="pres">
      <dgm:prSet presAssocID="{8C0DF676-C233-4381-88DA-948A3499018D}" presName="node" presStyleLbl="node1" presStyleIdx="1" presStyleCnt="6">
        <dgm:presLayoutVars>
          <dgm:bulletEnabled val="1"/>
        </dgm:presLayoutVars>
      </dgm:prSet>
      <dgm:spPr/>
    </dgm:pt>
    <dgm:pt modelId="{D05FD33C-935A-483D-B3CA-D292BE335E09}" type="pres">
      <dgm:prSet presAssocID="{FF5369B3-C1D0-4AAA-9790-B73F072A9665}" presName="sibTrans" presStyleCnt="0"/>
      <dgm:spPr/>
    </dgm:pt>
    <dgm:pt modelId="{359C4365-2E8B-4FDC-8E25-4215E8C5D85F}" type="pres">
      <dgm:prSet presAssocID="{0A3A4DB7-1555-4E7A-9D76-C5274BAE24A1}" presName="node" presStyleLbl="node1" presStyleIdx="2" presStyleCnt="6">
        <dgm:presLayoutVars>
          <dgm:bulletEnabled val="1"/>
        </dgm:presLayoutVars>
      </dgm:prSet>
      <dgm:spPr/>
    </dgm:pt>
    <dgm:pt modelId="{71973E30-03F2-486C-8C7E-C1C0B2C383B9}" type="pres">
      <dgm:prSet presAssocID="{6AC30E4A-D397-4978-AEB2-6E0CD93D5E41}" presName="sibTrans" presStyleCnt="0"/>
      <dgm:spPr/>
    </dgm:pt>
    <dgm:pt modelId="{D6814F96-A130-4A4F-94B0-C9EB88E058A1}" type="pres">
      <dgm:prSet presAssocID="{5930750B-4A74-4031-B463-666579822A6D}" presName="node" presStyleLbl="node1" presStyleIdx="3" presStyleCnt="6">
        <dgm:presLayoutVars>
          <dgm:bulletEnabled val="1"/>
        </dgm:presLayoutVars>
      </dgm:prSet>
      <dgm:spPr/>
    </dgm:pt>
    <dgm:pt modelId="{795F1F34-75ED-46CA-8910-9C455126A63D}" type="pres">
      <dgm:prSet presAssocID="{97DFC7DD-2AA1-4652-8040-630AB543A5AF}" presName="sibTrans" presStyleCnt="0"/>
      <dgm:spPr/>
    </dgm:pt>
    <dgm:pt modelId="{C8884F30-E2EA-411E-B014-D66F3387E216}" type="pres">
      <dgm:prSet presAssocID="{81AFA1B5-C870-4BA7-AF25-04AE004DBE36}" presName="node" presStyleLbl="node1" presStyleIdx="4" presStyleCnt="6">
        <dgm:presLayoutVars>
          <dgm:bulletEnabled val="1"/>
        </dgm:presLayoutVars>
      </dgm:prSet>
      <dgm:spPr/>
    </dgm:pt>
    <dgm:pt modelId="{227BA679-D1B8-427B-ACAC-EEF671FE9DDC}" type="pres">
      <dgm:prSet presAssocID="{B10EC941-7D5C-47EF-9470-29277FACE927}" presName="sibTrans" presStyleCnt="0"/>
      <dgm:spPr/>
    </dgm:pt>
    <dgm:pt modelId="{64BC8717-2F9F-4618-ABBF-18C2D85C6F23}" type="pres">
      <dgm:prSet presAssocID="{EEA716C5-8491-49F4-A723-AAE8E19BDFE8}" presName="node" presStyleLbl="node1" presStyleIdx="5" presStyleCnt="6">
        <dgm:presLayoutVars>
          <dgm:bulletEnabled val="1"/>
        </dgm:presLayoutVars>
      </dgm:prSet>
      <dgm:spPr/>
    </dgm:pt>
  </dgm:ptLst>
  <dgm:cxnLst>
    <dgm:cxn modelId="{1A53ED00-BA7B-44E4-B04C-66F2609BD151}" srcId="{862A23DF-52AD-4056-9310-CAF4A42AB9EA}" destId="{EEA716C5-8491-49F4-A723-AAE8E19BDFE8}" srcOrd="5" destOrd="0" parTransId="{8A251C5B-C55C-4DAC-AB3B-0FBDF71529AA}" sibTransId="{F9D9DF82-31C5-4D59-8774-8A2E05274551}"/>
    <dgm:cxn modelId="{DD8EBF17-975C-4F6F-B3F0-0880A761683B}" type="presOf" srcId="{EEA716C5-8491-49F4-A723-AAE8E19BDFE8}" destId="{64BC8717-2F9F-4618-ABBF-18C2D85C6F23}" srcOrd="0" destOrd="0" presId="urn:microsoft.com/office/officeart/2005/8/layout/default"/>
    <dgm:cxn modelId="{2F26223A-65A0-49FA-BA67-72D0BEB97305}" srcId="{862A23DF-52AD-4056-9310-CAF4A42AB9EA}" destId="{5930750B-4A74-4031-B463-666579822A6D}" srcOrd="3" destOrd="0" parTransId="{FA86976F-F0B9-441A-810D-1FDCF5DB10C4}" sibTransId="{97DFC7DD-2AA1-4652-8040-630AB543A5AF}"/>
    <dgm:cxn modelId="{67919571-1BA0-4D23-A1D0-FAF4BC93654B}" srcId="{862A23DF-52AD-4056-9310-CAF4A42AB9EA}" destId="{8C0DF676-C233-4381-88DA-948A3499018D}" srcOrd="1" destOrd="0" parTransId="{C9EB283E-AC62-4BCE-8103-5F51CA7A1FFC}" sibTransId="{FF5369B3-C1D0-4AAA-9790-B73F072A9665}"/>
    <dgm:cxn modelId="{AB578372-1452-4619-AF2A-6D3DC0854BFA}" srcId="{862A23DF-52AD-4056-9310-CAF4A42AB9EA}" destId="{0A3A4DB7-1555-4E7A-9D76-C5274BAE24A1}" srcOrd="2" destOrd="0" parTransId="{CF6944B6-4E29-430A-BB19-6244093521C6}" sibTransId="{6AC30E4A-D397-4978-AEB2-6E0CD93D5E41}"/>
    <dgm:cxn modelId="{76968156-FA7B-4D11-9D50-BFE28AA80C85}" srcId="{862A23DF-52AD-4056-9310-CAF4A42AB9EA}" destId="{D78802A4-A216-4010-98E0-2AFA8CBD9EFB}" srcOrd="0" destOrd="0" parTransId="{4A674537-EAEF-46D8-BCF2-D5E9499FF646}" sibTransId="{066EC207-E5CC-4E7A-A70E-E9975D1379B0}"/>
    <dgm:cxn modelId="{AECAD577-6EE7-4714-A7E9-C02F7A9F87E6}" type="presOf" srcId="{D78802A4-A216-4010-98E0-2AFA8CBD9EFB}" destId="{E1CA546C-8BCD-4B4B-A250-736A51F38093}" srcOrd="0" destOrd="0" presId="urn:microsoft.com/office/officeart/2005/8/layout/default"/>
    <dgm:cxn modelId="{3947F18D-68DB-42EE-822B-0C43F40F5A7E}" type="presOf" srcId="{0A3A4DB7-1555-4E7A-9D76-C5274BAE24A1}" destId="{359C4365-2E8B-4FDC-8E25-4215E8C5D85F}" srcOrd="0" destOrd="0" presId="urn:microsoft.com/office/officeart/2005/8/layout/default"/>
    <dgm:cxn modelId="{95349A9E-18A1-4CD2-A893-1D33FC3C951A}" type="presOf" srcId="{5930750B-4A74-4031-B463-666579822A6D}" destId="{D6814F96-A130-4A4F-94B0-C9EB88E058A1}" srcOrd="0" destOrd="0" presId="urn:microsoft.com/office/officeart/2005/8/layout/default"/>
    <dgm:cxn modelId="{72905FA1-0D85-42A5-B8D2-A351698313A1}" type="presOf" srcId="{81AFA1B5-C870-4BA7-AF25-04AE004DBE36}" destId="{C8884F30-E2EA-411E-B014-D66F3387E216}" srcOrd="0" destOrd="0" presId="urn:microsoft.com/office/officeart/2005/8/layout/default"/>
    <dgm:cxn modelId="{845F36A2-2997-4C3A-8882-C9859CD04CEE}" type="presOf" srcId="{862A23DF-52AD-4056-9310-CAF4A42AB9EA}" destId="{6C696566-0633-440E-9DFE-74DA8BB42808}" srcOrd="0" destOrd="0" presId="urn:microsoft.com/office/officeart/2005/8/layout/default"/>
    <dgm:cxn modelId="{74CABCA9-323A-4F0A-854F-9C1860FBD26C}" type="presOf" srcId="{8C0DF676-C233-4381-88DA-948A3499018D}" destId="{BBA27773-0B6F-46FC-9393-515CE419BA5B}" srcOrd="0" destOrd="0" presId="urn:microsoft.com/office/officeart/2005/8/layout/default"/>
    <dgm:cxn modelId="{3ED639F4-0A98-4E1E-91C4-A48CB4462994}" srcId="{862A23DF-52AD-4056-9310-CAF4A42AB9EA}" destId="{81AFA1B5-C870-4BA7-AF25-04AE004DBE36}" srcOrd="4" destOrd="0" parTransId="{172CA0FD-EE03-442F-B928-0AF949701B8E}" sibTransId="{B10EC941-7D5C-47EF-9470-29277FACE927}"/>
    <dgm:cxn modelId="{B8A37D36-B610-4BCB-9FAB-E676C4F6785D}" type="presParOf" srcId="{6C696566-0633-440E-9DFE-74DA8BB42808}" destId="{E1CA546C-8BCD-4B4B-A250-736A51F38093}" srcOrd="0" destOrd="0" presId="urn:microsoft.com/office/officeart/2005/8/layout/default"/>
    <dgm:cxn modelId="{BF7CAB8D-5D14-4DED-8FA3-0C75A26A8285}" type="presParOf" srcId="{6C696566-0633-440E-9DFE-74DA8BB42808}" destId="{721AD373-16AB-4FCC-9EAE-C97403D4F49A}" srcOrd="1" destOrd="0" presId="urn:microsoft.com/office/officeart/2005/8/layout/default"/>
    <dgm:cxn modelId="{3451E1EA-A242-4CE5-B15A-4409CED03195}" type="presParOf" srcId="{6C696566-0633-440E-9DFE-74DA8BB42808}" destId="{BBA27773-0B6F-46FC-9393-515CE419BA5B}" srcOrd="2" destOrd="0" presId="urn:microsoft.com/office/officeart/2005/8/layout/default"/>
    <dgm:cxn modelId="{0BD35E61-E026-45A0-8DCC-DFBC8FB63F3B}" type="presParOf" srcId="{6C696566-0633-440E-9DFE-74DA8BB42808}" destId="{D05FD33C-935A-483D-B3CA-D292BE335E09}" srcOrd="3" destOrd="0" presId="urn:microsoft.com/office/officeart/2005/8/layout/default"/>
    <dgm:cxn modelId="{AD4E3C93-18CB-4AD6-A654-C2443D1CFD58}" type="presParOf" srcId="{6C696566-0633-440E-9DFE-74DA8BB42808}" destId="{359C4365-2E8B-4FDC-8E25-4215E8C5D85F}" srcOrd="4" destOrd="0" presId="urn:microsoft.com/office/officeart/2005/8/layout/default"/>
    <dgm:cxn modelId="{5665DF15-E35D-4883-8016-EC8EE0A2E34D}" type="presParOf" srcId="{6C696566-0633-440E-9DFE-74DA8BB42808}" destId="{71973E30-03F2-486C-8C7E-C1C0B2C383B9}" srcOrd="5" destOrd="0" presId="urn:microsoft.com/office/officeart/2005/8/layout/default"/>
    <dgm:cxn modelId="{B59CC9BD-2483-40DF-9DA8-C25DAEFE447B}" type="presParOf" srcId="{6C696566-0633-440E-9DFE-74DA8BB42808}" destId="{D6814F96-A130-4A4F-94B0-C9EB88E058A1}" srcOrd="6" destOrd="0" presId="urn:microsoft.com/office/officeart/2005/8/layout/default"/>
    <dgm:cxn modelId="{04B914A9-0F46-4C00-969B-DFDB536C227C}" type="presParOf" srcId="{6C696566-0633-440E-9DFE-74DA8BB42808}" destId="{795F1F34-75ED-46CA-8910-9C455126A63D}" srcOrd="7" destOrd="0" presId="urn:microsoft.com/office/officeart/2005/8/layout/default"/>
    <dgm:cxn modelId="{64DD1D3F-C6A9-4AE7-A7BA-A52996649D6E}" type="presParOf" srcId="{6C696566-0633-440E-9DFE-74DA8BB42808}" destId="{C8884F30-E2EA-411E-B014-D66F3387E216}" srcOrd="8" destOrd="0" presId="urn:microsoft.com/office/officeart/2005/8/layout/default"/>
    <dgm:cxn modelId="{B3DA7DB9-CA11-4265-916B-1F515CB155A5}" type="presParOf" srcId="{6C696566-0633-440E-9DFE-74DA8BB42808}" destId="{227BA679-D1B8-427B-ACAC-EEF671FE9DDC}" srcOrd="9" destOrd="0" presId="urn:microsoft.com/office/officeart/2005/8/layout/default"/>
    <dgm:cxn modelId="{9C415520-730B-499B-B46A-1E0FDBF5390B}" type="presParOf" srcId="{6C696566-0633-440E-9DFE-74DA8BB42808}" destId="{64BC8717-2F9F-4618-ABBF-18C2D85C6F2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F45AB-A589-421D-9CD8-D5CB79555733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</dgm:pt>
    <dgm:pt modelId="{47B99592-7F13-4D20-86B2-3D4B7D53AEDF}">
      <dgm:prSet phldrT="[Text]"/>
      <dgm:spPr>
        <a:solidFill>
          <a:srgbClr val="008155"/>
        </a:solidFill>
      </dgm:spPr>
      <dgm:t>
        <a:bodyPr/>
        <a:lstStyle/>
        <a:p>
          <a:r>
            <a:rPr lang="en-US" dirty="0"/>
            <a:t>Visioning “How Might We…?”</a:t>
          </a:r>
        </a:p>
      </dgm:t>
    </dgm:pt>
    <dgm:pt modelId="{2BD66F4A-1072-41B7-B1F3-4C89E5848B13}" type="parTrans" cxnId="{931C6464-8964-47AC-9E58-071FF3E774AE}">
      <dgm:prSet/>
      <dgm:spPr/>
      <dgm:t>
        <a:bodyPr/>
        <a:lstStyle/>
        <a:p>
          <a:endParaRPr lang="en-US"/>
        </a:p>
      </dgm:t>
    </dgm:pt>
    <dgm:pt modelId="{E1E0D5BB-5C65-4C23-AA07-CE582D8C169D}" type="sibTrans" cxnId="{931C6464-8964-47AC-9E58-071FF3E774AE}">
      <dgm:prSet/>
      <dgm:spPr/>
      <dgm:t>
        <a:bodyPr/>
        <a:lstStyle/>
        <a:p>
          <a:endParaRPr lang="en-US"/>
        </a:p>
      </dgm:t>
    </dgm:pt>
    <dgm:pt modelId="{0424A530-0C16-415A-9517-D229E768B35C}">
      <dgm:prSet phldrT="[Text]"/>
      <dgm:spPr>
        <a:solidFill>
          <a:srgbClr val="008155"/>
        </a:solidFill>
      </dgm:spPr>
      <dgm:t>
        <a:bodyPr/>
        <a:lstStyle/>
        <a:p>
          <a:r>
            <a:rPr lang="en-US" dirty="0"/>
            <a:t>Understand People’s Experiences</a:t>
          </a:r>
        </a:p>
      </dgm:t>
    </dgm:pt>
    <dgm:pt modelId="{F907CFFC-9CFA-4B9C-B87F-0FDEE3DC23B8}" type="parTrans" cxnId="{155C6415-07C2-40DF-9CF0-1C8BB660A382}">
      <dgm:prSet/>
      <dgm:spPr/>
      <dgm:t>
        <a:bodyPr/>
        <a:lstStyle/>
        <a:p>
          <a:endParaRPr lang="en-US"/>
        </a:p>
      </dgm:t>
    </dgm:pt>
    <dgm:pt modelId="{27129B0D-89C1-40AB-A695-6F67340D3298}" type="sibTrans" cxnId="{155C6415-07C2-40DF-9CF0-1C8BB660A382}">
      <dgm:prSet/>
      <dgm:spPr/>
      <dgm:t>
        <a:bodyPr/>
        <a:lstStyle/>
        <a:p>
          <a:endParaRPr lang="en-US"/>
        </a:p>
      </dgm:t>
    </dgm:pt>
    <dgm:pt modelId="{22C841D4-AA80-4084-8485-FA21AF767407}">
      <dgm:prSet phldrT="[Text]"/>
      <dgm:spPr>
        <a:solidFill>
          <a:srgbClr val="007FB0"/>
        </a:solidFill>
      </dgm:spPr>
      <dgm:t>
        <a:bodyPr/>
        <a:lstStyle/>
        <a:p>
          <a:r>
            <a:rPr lang="en-US" dirty="0"/>
            <a:t>Collect Themes &amp; Co-design a Prototype</a:t>
          </a:r>
        </a:p>
      </dgm:t>
    </dgm:pt>
    <dgm:pt modelId="{67720FF8-17F2-45E5-9058-05B1D83A24D6}" type="parTrans" cxnId="{10F45D47-2ED8-4E25-8674-FD77D09F9D31}">
      <dgm:prSet/>
      <dgm:spPr/>
      <dgm:t>
        <a:bodyPr/>
        <a:lstStyle/>
        <a:p>
          <a:endParaRPr lang="en-US"/>
        </a:p>
      </dgm:t>
    </dgm:pt>
    <dgm:pt modelId="{2FBA6669-8781-475C-B232-99054995F32D}" type="sibTrans" cxnId="{10F45D47-2ED8-4E25-8674-FD77D09F9D31}">
      <dgm:prSet/>
      <dgm:spPr/>
      <dgm:t>
        <a:bodyPr/>
        <a:lstStyle/>
        <a:p>
          <a:endParaRPr lang="en-US"/>
        </a:p>
      </dgm:t>
    </dgm:pt>
    <dgm:pt modelId="{EF61CD31-72B4-4247-98E8-B1890C98BF4C}">
      <dgm:prSet phldrT="[Text]"/>
      <dgm:spPr>
        <a:solidFill>
          <a:srgbClr val="007FB0"/>
        </a:solidFill>
      </dgm:spPr>
      <dgm:t>
        <a:bodyPr/>
        <a:lstStyle/>
        <a:p>
          <a:r>
            <a:rPr lang="en-US" dirty="0"/>
            <a:t>Test Your Prototype or Intervention</a:t>
          </a:r>
        </a:p>
      </dgm:t>
    </dgm:pt>
    <dgm:pt modelId="{BA44BC01-CD8A-4957-B955-06658CCA8A04}" type="parTrans" cxnId="{01F7EFC8-8447-4DE4-9442-8981170ED551}">
      <dgm:prSet/>
      <dgm:spPr/>
      <dgm:t>
        <a:bodyPr/>
        <a:lstStyle/>
        <a:p>
          <a:endParaRPr lang="en-US"/>
        </a:p>
      </dgm:t>
    </dgm:pt>
    <dgm:pt modelId="{5E71C8E2-0884-4628-86FD-5A2BBD7BFB50}" type="sibTrans" cxnId="{01F7EFC8-8447-4DE4-9442-8981170ED551}">
      <dgm:prSet/>
      <dgm:spPr/>
      <dgm:t>
        <a:bodyPr/>
        <a:lstStyle/>
        <a:p>
          <a:endParaRPr lang="en-US"/>
        </a:p>
      </dgm:t>
    </dgm:pt>
    <dgm:pt modelId="{82A5E6FA-A87E-49EB-9BA4-A83734657FE7}">
      <dgm:prSet phldrT="[Text]"/>
      <dgm:spPr>
        <a:solidFill>
          <a:srgbClr val="FFA400"/>
        </a:solidFill>
      </dgm:spPr>
      <dgm:t>
        <a:bodyPr/>
        <a:lstStyle/>
        <a:p>
          <a:r>
            <a:rPr lang="en-US" dirty="0"/>
            <a:t>Evaluate and get feedback from your co-designers</a:t>
          </a:r>
        </a:p>
      </dgm:t>
    </dgm:pt>
    <dgm:pt modelId="{70B948A9-B04C-4E1A-B018-E7325FB6ECC6}" type="parTrans" cxnId="{03CF3412-40B6-45D8-A89D-C0146BFD8A5A}">
      <dgm:prSet/>
      <dgm:spPr/>
      <dgm:t>
        <a:bodyPr/>
        <a:lstStyle/>
        <a:p>
          <a:endParaRPr lang="en-US"/>
        </a:p>
      </dgm:t>
    </dgm:pt>
    <dgm:pt modelId="{A44F45C9-C5EA-40AC-B068-DD01992C45AA}" type="sibTrans" cxnId="{03CF3412-40B6-45D8-A89D-C0146BFD8A5A}">
      <dgm:prSet/>
      <dgm:spPr/>
      <dgm:t>
        <a:bodyPr/>
        <a:lstStyle/>
        <a:p>
          <a:endParaRPr lang="en-US"/>
        </a:p>
      </dgm:t>
    </dgm:pt>
    <dgm:pt modelId="{545C4402-E1F0-444B-91B6-D8F6DD201555}">
      <dgm:prSet phldrT="[Text]"/>
      <dgm:spPr>
        <a:solidFill>
          <a:srgbClr val="FFA400"/>
        </a:solidFill>
      </dgm:spPr>
      <dgm:t>
        <a:bodyPr/>
        <a:lstStyle/>
        <a:p>
          <a:r>
            <a:rPr lang="en-US" dirty="0"/>
            <a:t>Adjust, Iterate and Test Again</a:t>
          </a:r>
        </a:p>
      </dgm:t>
    </dgm:pt>
    <dgm:pt modelId="{00B726D3-68DD-4D52-AA3C-B576E8714915}" type="parTrans" cxnId="{97F84A8B-EA96-43AB-95C4-0AE0E6E34AF0}">
      <dgm:prSet/>
      <dgm:spPr/>
      <dgm:t>
        <a:bodyPr/>
        <a:lstStyle/>
        <a:p>
          <a:endParaRPr lang="en-US"/>
        </a:p>
      </dgm:t>
    </dgm:pt>
    <dgm:pt modelId="{693258CF-E4F9-4413-B341-80F4989A0FCE}" type="sibTrans" cxnId="{97F84A8B-EA96-43AB-95C4-0AE0E6E34AF0}">
      <dgm:prSet/>
      <dgm:spPr/>
      <dgm:t>
        <a:bodyPr/>
        <a:lstStyle/>
        <a:p>
          <a:endParaRPr lang="en-US"/>
        </a:p>
      </dgm:t>
    </dgm:pt>
    <dgm:pt modelId="{FC475589-FF2C-4B57-8D21-7422605F87D9}" type="pres">
      <dgm:prSet presAssocID="{24AF45AB-A589-421D-9CD8-D5CB79555733}" presName="Name0" presStyleCnt="0">
        <dgm:presLayoutVars>
          <dgm:dir/>
          <dgm:resizeHandles val="exact"/>
        </dgm:presLayoutVars>
      </dgm:prSet>
      <dgm:spPr/>
    </dgm:pt>
    <dgm:pt modelId="{E45850CB-70A0-42DB-872C-6287D5EF3484}" type="pres">
      <dgm:prSet presAssocID="{47B99592-7F13-4D20-86B2-3D4B7D53AEDF}" presName="node" presStyleLbl="node1" presStyleIdx="0" presStyleCnt="6">
        <dgm:presLayoutVars>
          <dgm:bulletEnabled val="1"/>
        </dgm:presLayoutVars>
      </dgm:prSet>
      <dgm:spPr/>
    </dgm:pt>
    <dgm:pt modelId="{043EB458-DF95-415A-AA7A-9195C9915318}" type="pres">
      <dgm:prSet presAssocID="{E1E0D5BB-5C65-4C23-AA07-CE582D8C169D}" presName="sibTrans" presStyleLbl="sibTrans1D1" presStyleIdx="0" presStyleCnt="5"/>
      <dgm:spPr/>
    </dgm:pt>
    <dgm:pt modelId="{C0A32D7C-D4BC-4AE8-A952-72B313603945}" type="pres">
      <dgm:prSet presAssocID="{E1E0D5BB-5C65-4C23-AA07-CE582D8C169D}" presName="connectorText" presStyleLbl="sibTrans1D1" presStyleIdx="0" presStyleCnt="5"/>
      <dgm:spPr/>
    </dgm:pt>
    <dgm:pt modelId="{DCB40CF6-A3BD-4C79-B887-203468CB0A05}" type="pres">
      <dgm:prSet presAssocID="{0424A530-0C16-415A-9517-D229E768B35C}" presName="node" presStyleLbl="node1" presStyleIdx="1" presStyleCnt="6">
        <dgm:presLayoutVars>
          <dgm:bulletEnabled val="1"/>
        </dgm:presLayoutVars>
      </dgm:prSet>
      <dgm:spPr/>
    </dgm:pt>
    <dgm:pt modelId="{851B12B5-AC6A-43FA-9F54-BD1F539B3298}" type="pres">
      <dgm:prSet presAssocID="{27129B0D-89C1-40AB-A695-6F67340D3298}" presName="sibTrans" presStyleLbl="sibTrans1D1" presStyleIdx="1" presStyleCnt="5"/>
      <dgm:spPr/>
    </dgm:pt>
    <dgm:pt modelId="{A826C146-50D6-47CA-B806-120A44C01975}" type="pres">
      <dgm:prSet presAssocID="{27129B0D-89C1-40AB-A695-6F67340D3298}" presName="connectorText" presStyleLbl="sibTrans1D1" presStyleIdx="1" presStyleCnt="5"/>
      <dgm:spPr/>
    </dgm:pt>
    <dgm:pt modelId="{4926B4E3-E25B-4675-B2DC-FAC3C1452A77}" type="pres">
      <dgm:prSet presAssocID="{22C841D4-AA80-4084-8485-FA21AF767407}" presName="node" presStyleLbl="node1" presStyleIdx="2" presStyleCnt="6">
        <dgm:presLayoutVars>
          <dgm:bulletEnabled val="1"/>
        </dgm:presLayoutVars>
      </dgm:prSet>
      <dgm:spPr/>
    </dgm:pt>
    <dgm:pt modelId="{950401FA-3A45-4873-8231-820C84E66B6F}" type="pres">
      <dgm:prSet presAssocID="{2FBA6669-8781-475C-B232-99054995F32D}" presName="sibTrans" presStyleLbl="sibTrans1D1" presStyleIdx="2" presStyleCnt="5"/>
      <dgm:spPr/>
    </dgm:pt>
    <dgm:pt modelId="{D45FEC9C-52AC-444C-9A72-9CBE8DAB2BF4}" type="pres">
      <dgm:prSet presAssocID="{2FBA6669-8781-475C-B232-99054995F32D}" presName="connectorText" presStyleLbl="sibTrans1D1" presStyleIdx="2" presStyleCnt="5"/>
      <dgm:spPr/>
    </dgm:pt>
    <dgm:pt modelId="{24DFDEC4-1E8A-4AA7-800A-FD3F29949ABE}" type="pres">
      <dgm:prSet presAssocID="{EF61CD31-72B4-4247-98E8-B1890C98BF4C}" presName="node" presStyleLbl="node1" presStyleIdx="3" presStyleCnt="6">
        <dgm:presLayoutVars>
          <dgm:bulletEnabled val="1"/>
        </dgm:presLayoutVars>
      </dgm:prSet>
      <dgm:spPr/>
    </dgm:pt>
    <dgm:pt modelId="{97F11FBF-6DC1-4780-B29E-8452875994BB}" type="pres">
      <dgm:prSet presAssocID="{5E71C8E2-0884-4628-86FD-5A2BBD7BFB50}" presName="sibTrans" presStyleLbl="sibTrans1D1" presStyleIdx="3" presStyleCnt="5"/>
      <dgm:spPr/>
    </dgm:pt>
    <dgm:pt modelId="{85574DDD-6E85-45DB-8D51-2DD3EE0F2A3F}" type="pres">
      <dgm:prSet presAssocID="{5E71C8E2-0884-4628-86FD-5A2BBD7BFB50}" presName="connectorText" presStyleLbl="sibTrans1D1" presStyleIdx="3" presStyleCnt="5"/>
      <dgm:spPr/>
    </dgm:pt>
    <dgm:pt modelId="{6BFF2C3D-1BB2-44CF-B3D5-F9D3B8673E76}" type="pres">
      <dgm:prSet presAssocID="{82A5E6FA-A87E-49EB-9BA4-A83734657FE7}" presName="node" presStyleLbl="node1" presStyleIdx="4" presStyleCnt="6">
        <dgm:presLayoutVars>
          <dgm:bulletEnabled val="1"/>
        </dgm:presLayoutVars>
      </dgm:prSet>
      <dgm:spPr/>
    </dgm:pt>
    <dgm:pt modelId="{59743BE6-DB00-4662-A90D-AEFCF0E2A257}" type="pres">
      <dgm:prSet presAssocID="{A44F45C9-C5EA-40AC-B068-DD01992C45AA}" presName="sibTrans" presStyleLbl="sibTrans1D1" presStyleIdx="4" presStyleCnt="5"/>
      <dgm:spPr/>
    </dgm:pt>
    <dgm:pt modelId="{D3ADCB8A-16DC-4BB0-B02B-4004E11F68FC}" type="pres">
      <dgm:prSet presAssocID="{A44F45C9-C5EA-40AC-B068-DD01992C45AA}" presName="connectorText" presStyleLbl="sibTrans1D1" presStyleIdx="4" presStyleCnt="5"/>
      <dgm:spPr/>
    </dgm:pt>
    <dgm:pt modelId="{20A681DA-32F4-4557-9A98-B98146EF6ECB}" type="pres">
      <dgm:prSet presAssocID="{545C4402-E1F0-444B-91B6-D8F6DD201555}" presName="node" presStyleLbl="node1" presStyleIdx="5" presStyleCnt="6">
        <dgm:presLayoutVars>
          <dgm:bulletEnabled val="1"/>
        </dgm:presLayoutVars>
      </dgm:prSet>
      <dgm:spPr/>
    </dgm:pt>
  </dgm:ptLst>
  <dgm:cxnLst>
    <dgm:cxn modelId="{03CF3412-40B6-45D8-A89D-C0146BFD8A5A}" srcId="{24AF45AB-A589-421D-9CD8-D5CB79555733}" destId="{82A5E6FA-A87E-49EB-9BA4-A83734657FE7}" srcOrd="4" destOrd="0" parTransId="{70B948A9-B04C-4E1A-B018-E7325FB6ECC6}" sibTransId="{A44F45C9-C5EA-40AC-B068-DD01992C45AA}"/>
    <dgm:cxn modelId="{155C6415-07C2-40DF-9CF0-1C8BB660A382}" srcId="{24AF45AB-A589-421D-9CD8-D5CB79555733}" destId="{0424A530-0C16-415A-9517-D229E768B35C}" srcOrd="1" destOrd="0" parTransId="{F907CFFC-9CFA-4B9C-B87F-0FDEE3DC23B8}" sibTransId="{27129B0D-89C1-40AB-A695-6F67340D3298}"/>
    <dgm:cxn modelId="{6DD1421C-832F-46FC-A6A7-49E8E24B5AF0}" type="presOf" srcId="{24AF45AB-A589-421D-9CD8-D5CB79555733}" destId="{FC475589-FF2C-4B57-8D21-7422605F87D9}" srcOrd="0" destOrd="0" presId="urn:microsoft.com/office/officeart/2005/8/layout/bProcess3"/>
    <dgm:cxn modelId="{CF0E682C-8CE4-451D-BD90-8BC18CE903B9}" type="presOf" srcId="{27129B0D-89C1-40AB-A695-6F67340D3298}" destId="{A826C146-50D6-47CA-B806-120A44C01975}" srcOrd="1" destOrd="0" presId="urn:microsoft.com/office/officeart/2005/8/layout/bProcess3"/>
    <dgm:cxn modelId="{5C78483A-89CF-4604-B6DD-4D1C9BF889D8}" type="presOf" srcId="{22C841D4-AA80-4084-8485-FA21AF767407}" destId="{4926B4E3-E25B-4675-B2DC-FAC3C1452A77}" srcOrd="0" destOrd="0" presId="urn:microsoft.com/office/officeart/2005/8/layout/bProcess3"/>
    <dgm:cxn modelId="{B18B2963-669C-4D5D-AA1B-6EE8431B6697}" type="presOf" srcId="{5E71C8E2-0884-4628-86FD-5A2BBD7BFB50}" destId="{97F11FBF-6DC1-4780-B29E-8452875994BB}" srcOrd="0" destOrd="0" presId="urn:microsoft.com/office/officeart/2005/8/layout/bProcess3"/>
    <dgm:cxn modelId="{931C6464-8964-47AC-9E58-071FF3E774AE}" srcId="{24AF45AB-A589-421D-9CD8-D5CB79555733}" destId="{47B99592-7F13-4D20-86B2-3D4B7D53AEDF}" srcOrd="0" destOrd="0" parTransId="{2BD66F4A-1072-41B7-B1F3-4C89E5848B13}" sibTransId="{E1E0D5BB-5C65-4C23-AA07-CE582D8C169D}"/>
    <dgm:cxn modelId="{0CCC6046-90F3-4979-8BA9-A380B9ED2B0A}" type="presOf" srcId="{0424A530-0C16-415A-9517-D229E768B35C}" destId="{DCB40CF6-A3BD-4C79-B887-203468CB0A05}" srcOrd="0" destOrd="0" presId="urn:microsoft.com/office/officeart/2005/8/layout/bProcess3"/>
    <dgm:cxn modelId="{B2A0D746-D81D-45A6-A786-3A9AE59B30F2}" type="presOf" srcId="{27129B0D-89C1-40AB-A695-6F67340D3298}" destId="{851B12B5-AC6A-43FA-9F54-BD1F539B3298}" srcOrd="0" destOrd="0" presId="urn:microsoft.com/office/officeart/2005/8/layout/bProcess3"/>
    <dgm:cxn modelId="{10F45D47-2ED8-4E25-8674-FD77D09F9D31}" srcId="{24AF45AB-A589-421D-9CD8-D5CB79555733}" destId="{22C841D4-AA80-4084-8485-FA21AF767407}" srcOrd="2" destOrd="0" parTransId="{67720FF8-17F2-45E5-9058-05B1D83A24D6}" sibTransId="{2FBA6669-8781-475C-B232-99054995F32D}"/>
    <dgm:cxn modelId="{26E8CE48-6C11-452E-9C1D-A9D7D7B9DF6B}" type="presOf" srcId="{A44F45C9-C5EA-40AC-B068-DD01992C45AA}" destId="{59743BE6-DB00-4662-A90D-AEFCF0E2A257}" srcOrd="0" destOrd="0" presId="urn:microsoft.com/office/officeart/2005/8/layout/bProcess3"/>
    <dgm:cxn modelId="{C23B1982-1197-4929-A6EE-1B77AEB93958}" type="presOf" srcId="{2FBA6669-8781-475C-B232-99054995F32D}" destId="{D45FEC9C-52AC-444C-9A72-9CBE8DAB2BF4}" srcOrd="1" destOrd="0" presId="urn:microsoft.com/office/officeart/2005/8/layout/bProcess3"/>
    <dgm:cxn modelId="{97F84A8B-EA96-43AB-95C4-0AE0E6E34AF0}" srcId="{24AF45AB-A589-421D-9CD8-D5CB79555733}" destId="{545C4402-E1F0-444B-91B6-D8F6DD201555}" srcOrd="5" destOrd="0" parTransId="{00B726D3-68DD-4D52-AA3C-B576E8714915}" sibTransId="{693258CF-E4F9-4413-B341-80F4989A0FCE}"/>
    <dgm:cxn modelId="{16082091-292E-4CE5-9616-1D198DA2A6D1}" type="presOf" srcId="{2FBA6669-8781-475C-B232-99054995F32D}" destId="{950401FA-3A45-4873-8231-820C84E66B6F}" srcOrd="0" destOrd="0" presId="urn:microsoft.com/office/officeart/2005/8/layout/bProcess3"/>
    <dgm:cxn modelId="{EEB52CAA-E54A-4B0F-B748-F2741A078CB3}" type="presOf" srcId="{545C4402-E1F0-444B-91B6-D8F6DD201555}" destId="{20A681DA-32F4-4557-9A98-B98146EF6ECB}" srcOrd="0" destOrd="0" presId="urn:microsoft.com/office/officeart/2005/8/layout/bProcess3"/>
    <dgm:cxn modelId="{AA825DAB-0EB6-4F3B-A246-2C9163B239F6}" type="presOf" srcId="{EF61CD31-72B4-4247-98E8-B1890C98BF4C}" destId="{24DFDEC4-1E8A-4AA7-800A-FD3F29949ABE}" srcOrd="0" destOrd="0" presId="urn:microsoft.com/office/officeart/2005/8/layout/bProcess3"/>
    <dgm:cxn modelId="{01F7EFC8-8447-4DE4-9442-8981170ED551}" srcId="{24AF45AB-A589-421D-9CD8-D5CB79555733}" destId="{EF61CD31-72B4-4247-98E8-B1890C98BF4C}" srcOrd="3" destOrd="0" parTransId="{BA44BC01-CD8A-4957-B955-06658CCA8A04}" sibTransId="{5E71C8E2-0884-4628-86FD-5A2BBD7BFB50}"/>
    <dgm:cxn modelId="{3CA62BCB-4BEB-4FB7-8894-EB3925D5F68F}" type="presOf" srcId="{47B99592-7F13-4D20-86B2-3D4B7D53AEDF}" destId="{E45850CB-70A0-42DB-872C-6287D5EF3484}" srcOrd="0" destOrd="0" presId="urn:microsoft.com/office/officeart/2005/8/layout/bProcess3"/>
    <dgm:cxn modelId="{69A1DFCD-DD75-48C8-8162-557FE133076F}" type="presOf" srcId="{82A5E6FA-A87E-49EB-9BA4-A83734657FE7}" destId="{6BFF2C3D-1BB2-44CF-B3D5-F9D3B8673E76}" srcOrd="0" destOrd="0" presId="urn:microsoft.com/office/officeart/2005/8/layout/bProcess3"/>
    <dgm:cxn modelId="{FA234BCF-6D1C-4D87-86A1-E6D1F135C318}" type="presOf" srcId="{A44F45C9-C5EA-40AC-B068-DD01992C45AA}" destId="{D3ADCB8A-16DC-4BB0-B02B-4004E11F68FC}" srcOrd="1" destOrd="0" presId="urn:microsoft.com/office/officeart/2005/8/layout/bProcess3"/>
    <dgm:cxn modelId="{3C3DF6F2-F9E4-4822-8145-BA7CA53EB712}" type="presOf" srcId="{E1E0D5BB-5C65-4C23-AA07-CE582D8C169D}" destId="{C0A32D7C-D4BC-4AE8-A952-72B313603945}" srcOrd="1" destOrd="0" presId="urn:microsoft.com/office/officeart/2005/8/layout/bProcess3"/>
    <dgm:cxn modelId="{EDAE1FF4-2C82-4991-B624-AAE12522A59A}" type="presOf" srcId="{E1E0D5BB-5C65-4C23-AA07-CE582D8C169D}" destId="{043EB458-DF95-415A-AA7A-9195C9915318}" srcOrd="0" destOrd="0" presId="urn:microsoft.com/office/officeart/2005/8/layout/bProcess3"/>
    <dgm:cxn modelId="{97C86DF9-45B1-4EAE-B936-8EE6EE947F8D}" type="presOf" srcId="{5E71C8E2-0884-4628-86FD-5A2BBD7BFB50}" destId="{85574DDD-6E85-45DB-8D51-2DD3EE0F2A3F}" srcOrd="1" destOrd="0" presId="urn:microsoft.com/office/officeart/2005/8/layout/bProcess3"/>
    <dgm:cxn modelId="{471B4DEF-633D-440D-832E-6059A50558E7}" type="presParOf" srcId="{FC475589-FF2C-4B57-8D21-7422605F87D9}" destId="{E45850CB-70A0-42DB-872C-6287D5EF3484}" srcOrd="0" destOrd="0" presId="urn:microsoft.com/office/officeart/2005/8/layout/bProcess3"/>
    <dgm:cxn modelId="{54B8027A-50B3-402B-97B6-E8C29143C73C}" type="presParOf" srcId="{FC475589-FF2C-4B57-8D21-7422605F87D9}" destId="{043EB458-DF95-415A-AA7A-9195C9915318}" srcOrd="1" destOrd="0" presId="urn:microsoft.com/office/officeart/2005/8/layout/bProcess3"/>
    <dgm:cxn modelId="{B21994FB-115B-47C3-B723-9BCCC82EAE4A}" type="presParOf" srcId="{043EB458-DF95-415A-AA7A-9195C9915318}" destId="{C0A32D7C-D4BC-4AE8-A952-72B313603945}" srcOrd="0" destOrd="0" presId="urn:microsoft.com/office/officeart/2005/8/layout/bProcess3"/>
    <dgm:cxn modelId="{794E27B7-E65F-4F2B-A5B9-B08B769459D2}" type="presParOf" srcId="{FC475589-FF2C-4B57-8D21-7422605F87D9}" destId="{DCB40CF6-A3BD-4C79-B887-203468CB0A05}" srcOrd="2" destOrd="0" presId="urn:microsoft.com/office/officeart/2005/8/layout/bProcess3"/>
    <dgm:cxn modelId="{E25086C2-5F5D-421A-A8FD-170BB3F3AC34}" type="presParOf" srcId="{FC475589-FF2C-4B57-8D21-7422605F87D9}" destId="{851B12B5-AC6A-43FA-9F54-BD1F539B3298}" srcOrd="3" destOrd="0" presId="urn:microsoft.com/office/officeart/2005/8/layout/bProcess3"/>
    <dgm:cxn modelId="{06D5E71C-4815-4A54-95E7-69D52E19666B}" type="presParOf" srcId="{851B12B5-AC6A-43FA-9F54-BD1F539B3298}" destId="{A826C146-50D6-47CA-B806-120A44C01975}" srcOrd="0" destOrd="0" presId="urn:microsoft.com/office/officeart/2005/8/layout/bProcess3"/>
    <dgm:cxn modelId="{9DC6CB99-D328-4BA7-9BC9-6B4830636397}" type="presParOf" srcId="{FC475589-FF2C-4B57-8D21-7422605F87D9}" destId="{4926B4E3-E25B-4675-B2DC-FAC3C1452A77}" srcOrd="4" destOrd="0" presId="urn:microsoft.com/office/officeart/2005/8/layout/bProcess3"/>
    <dgm:cxn modelId="{CE333DF6-42DA-4DA9-B2E8-67BB1D7BFC5F}" type="presParOf" srcId="{FC475589-FF2C-4B57-8D21-7422605F87D9}" destId="{950401FA-3A45-4873-8231-820C84E66B6F}" srcOrd="5" destOrd="0" presId="urn:microsoft.com/office/officeart/2005/8/layout/bProcess3"/>
    <dgm:cxn modelId="{22989A44-B9F1-4961-A550-7148F7E75B70}" type="presParOf" srcId="{950401FA-3A45-4873-8231-820C84E66B6F}" destId="{D45FEC9C-52AC-444C-9A72-9CBE8DAB2BF4}" srcOrd="0" destOrd="0" presId="urn:microsoft.com/office/officeart/2005/8/layout/bProcess3"/>
    <dgm:cxn modelId="{69B4823A-C241-485C-AFC2-F2F0ACB1B858}" type="presParOf" srcId="{FC475589-FF2C-4B57-8D21-7422605F87D9}" destId="{24DFDEC4-1E8A-4AA7-800A-FD3F29949ABE}" srcOrd="6" destOrd="0" presId="urn:microsoft.com/office/officeart/2005/8/layout/bProcess3"/>
    <dgm:cxn modelId="{346D8F54-430C-4E33-9B27-6C3BE416747A}" type="presParOf" srcId="{FC475589-FF2C-4B57-8D21-7422605F87D9}" destId="{97F11FBF-6DC1-4780-B29E-8452875994BB}" srcOrd="7" destOrd="0" presId="urn:microsoft.com/office/officeart/2005/8/layout/bProcess3"/>
    <dgm:cxn modelId="{71B80977-E226-46F5-B2E9-156DB445B741}" type="presParOf" srcId="{97F11FBF-6DC1-4780-B29E-8452875994BB}" destId="{85574DDD-6E85-45DB-8D51-2DD3EE0F2A3F}" srcOrd="0" destOrd="0" presId="urn:microsoft.com/office/officeart/2005/8/layout/bProcess3"/>
    <dgm:cxn modelId="{9F674605-E623-4D82-B93C-A142CB045C6D}" type="presParOf" srcId="{FC475589-FF2C-4B57-8D21-7422605F87D9}" destId="{6BFF2C3D-1BB2-44CF-B3D5-F9D3B8673E76}" srcOrd="8" destOrd="0" presId="urn:microsoft.com/office/officeart/2005/8/layout/bProcess3"/>
    <dgm:cxn modelId="{30BEBED1-88A3-499F-B2C7-024A24D160C5}" type="presParOf" srcId="{FC475589-FF2C-4B57-8D21-7422605F87D9}" destId="{59743BE6-DB00-4662-A90D-AEFCF0E2A257}" srcOrd="9" destOrd="0" presId="urn:microsoft.com/office/officeart/2005/8/layout/bProcess3"/>
    <dgm:cxn modelId="{446021FB-E217-43A5-8DA8-50EEFEC4E33F}" type="presParOf" srcId="{59743BE6-DB00-4662-A90D-AEFCF0E2A257}" destId="{D3ADCB8A-16DC-4BB0-B02B-4004E11F68FC}" srcOrd="0" destOrd="0" presId="urn:microsoft.com/office/officeart/2005/8/layout/bProcess3"/>
    <dgm:cxn modelId="{7D854351-0860-4705-9FC0-905D8CEA4E75}" type="presParOf" srcId="{FC475589-FF2C-4B57-8D21-7422605F87D9}" destId="{20A681DA-32F4-4557-9A98-B98146EF6ECB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A546C-8BCD-4B4B-A250-736A51F38093}">
      <dsp:nvSpPr>
        <dsp:cNvPr id="0" name=""/>
        <dsp:cNvSpPr/>
      </dsp:nvSpPr>
      <dsp:spPr>
        <a:xfrm>
          <a:off x="0" y="766312"/>
          <a:ext cx="2989262" cy="1793557"/>
        </a:xfrm>
        <a:prstGeom prst="rect">
          <a:avLst/>
        </a:prstGeom>
        <a:solidFill>
          <a:srgbClr val="007F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Nothing About Me, Without Me</a:t>
          </a:r>
        </a:p>
      </dsp:txBody>
      <dsp:txXfrm>
        <a:off x="0" y="766312"/>
        <a:ext cx="2989262" cy="1793557"/>
      </dsp:txXfrm>
    </dsp:sp>
    <dsp:sp modelId="{BBA27773-0B6F-46FC-9393-515CE419BA5B}">
      <dsp:nvSpPr>
        <dsp:cNvPr id="0" name=""/>
        <dsp:cNvSpPr/>
      </dsp:nvSpPr>
      <dsp:spPr>
        <a:xfrm>
          <a:off x="3288188" y="766312"/>
          <a:ext cx="2989262" cy="1793557"/>
        </a:xfrm>
        <a:prstGeom prst="rect">
          <a:avLst/>
        </a:prstGeom>
        <a:solidFill>
          <a:srgbClr val="007F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Curiosity &amp; Beginner’s Mind</a:t>
          </a:r>
        </a:p>
      </dsp:txBody>
      <dsp:txXfrm>
        <a:off x="3288188" y="766312"/>
        <a:ext cx="2989262" cy="1793557"/>
      </dsp:txXfrm>
    </dsp:sp>
    <dsp:sp modelId="{359C4365-2E8B-4FDC-8E25-4215E8C5D85F}">
      <dsp:nvSpPr>
        <dsp:cNvPr id="0" name=""/>
        <dsp:cNvSpPr/>
      </dsp:nvSpPr>
      <dsp:spPr>
        <a:xfrm>
          <a:off x="6576377" y="766312"/>
          <a:ext cx="2989262" cy="1793557"/>
        </a:xfrm>
        <a:prstGeom prst="rect">
          <a:avLst/>
        </a:prstGeom>
        <a:solidFill>
          <a:srgbClr val="007F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Humility &amp; Empathy</a:t>
          </a:r>
        </a:p>
      </dsp:txBody>
      <dsp:txXfrm>
        <a:off x="6576377" y="766312"/>
        <a:ext cx="2989262" cy="1793557"/>
      </dsp:txXfrm>
    </dsp:sp>
    <dsp:sp modelId="{D6814F96-A130-4A4F-94B0-C9EB88E058A1}">
      <dsp:nvSpPr>
        <dsp:cNvPr id="0" name=""/>
        <dsp:cNvSpPr/>
      </dsp:nvSpPr>
      <dsp:spPr>
        <a:xfrm>
          <a:off x="0" y="2858796"/>
          <a:ext cx="2989262" cy="1793557"/>
        </a:xfrm>
        <a:prstGeom prst="rect">
          <a:avLst/>
        </a:prstGeom>
        <a:solidFill>
          <a:srgbClr val="007F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Start small + learn fast</a:t>
          </a:r>
        </a:p>
      </dsp:txBody>
      <dsp:txXfrm>
        <a:off x="0" y="2858796"/>
        <a:ext cx="2989262" cy="1793557"/>
      </dsp:txXfrm>
    </dsp:sp>
    <dsp:sp modelId="{C8884F30-E2EA-411E-B014-D66F3387E216}">
      <dsp:nvSpPr>
        <dsp:cNvPr id="0" name=""/>
        <dsp:cNvSpPr/>
      </dsp:nvSpPr>
      <dsp:spPr>
        <a:xfrm>
          <a:off x="3288188" y="2858796"/>
          <a:ext cx="2989262" cy="1793557"/>
        </a:xfrm>
        <a:prstGeom prst="rect">
          <a:avLst/>
        </a:prstGeom>
        <a:solidFill>
          <a:srgbClr val="007F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Make things tangible</a:t>
          </a:r>
        </a:p>
      </dsp:txBody>
      <dsp:txXfrm>
        <a:off x="3288188" y="2858796"/>
        <a:ext cx="2989262" cy="1793557"/>
      </dsp:txXfrm>
    </dsp:sp>
    <dsp:sp modelId="{64BC8717-2F9F-4618-ABBF-18C2D85C6F23}">
      <dsp:nvSpPr>
        <dsp:cNvPr id="0" name=""/>
        <dsp:cNvSpPr/>
      </dsp:nvSpPr>
      <dsp:spPr>
        <a:xfrm>
          <a:off x="6576377" y="2858796"/>
          <a:ext cx="2989262" cy="1793557"/>
        </a:xfrm>
        <a:prstGeom prst="rect">
          <a:avLst/>
        </a:prstGeom>
        <a:solidFill>
          <a:srgbClr val="007F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Show work early + often</a:t>
          </a:r>
        </a:p>
      </dsp:txBody>
      <dsp:txXfrm>
        <a:off x="6576377" y="2858796"/>
        <a:ext cx="2989262" cy="1793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EB458-DF95-415A-AA7A-9195C9915318}">
      <dsp:nvSpPr>
        <dsp:cNvPr id="0" name=""/>
        <dsp:cNvSpPr/>
      </dsp:nvSpPr>
      <dsp:spPr>
        <a:xfrm>
          <a:off x="2981133" y="2063477"/>
          <a:ext cx="6536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36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90855" y="2105775"/>
        <a:ext cx="34212" cy="6842"/>
      </dsp:txXfrm>
    </dsp:sp>
    <dsp:sp modelId="{E45850CB-70A0-42DB-872C-6287D5EF3484}">
      <dsp:nvSpPr>
        <dsp:cNvPr id="0" name=""/>
        <dsp:cNvSpPr/>
      </dsp:nvSpPr>
      <dsp:spPr>
        <a:xfrm>
          <a:off x="7903" y="1216688"/>
          <a:ext cx="2975029" cy="1785017"/>
        </a:xfrm>
        <a:prstGeom prst="rect">
          <a:avLst/>
        </a:prstGeom>
        <a:solidFill>
          <a:srgbClr val="008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Visioning “How Might We…?”</a:t>
          </a:r>
        </a:p>
      </dsp:txBody>
      <dsp:txXfrm>
        <a:off x="7903" y="1216688"/>
        <a:ext cx="2975029" cy="1785017"/>
      </dsp:txXfrm>
    </dsp:sp>
    <dsp:sp modelId="{851B12B5-AC6A-43FA-9F54-BD1F539B3298}">
      <dsp:nvSpPr>
        <dsp:cNvPr id="0" name=""/>
        <dsp:cNvSpPr/>
      </dsp:nvSpPr>
      <dsp:spPr>
        <a:xfrm>
          <a:off x="6640419" y="2063477"/>
          <a:ext cx="6536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36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50141" y="2105775"/>
        <a:ext cx="34212" cy="6842"/>
      </dsp:txXfrm>
    </dsp:sp>
    <dsp:sp modelId="{DCB40CF6-A3BD-4C79-B887-203468CB0A05}">
      <dsp:nvSpPr>
        <dsp:cNvPr id="0" name=""/>
        <dsp:cNvSpPr/>
      </dsp:nvSpPr>
      <dsp:spPr>
        <a:xfrm>
          <a:off x="3667190" y="1216688"/>
          <a:ext cx="2975029" cy="1785017"/>
        </a:xfrm>
        <a:prstGeom prst="rect">
          <a:avLst/>
        </a:prstGeom>
        <a:solidFill>
          <a:srgbClr val="0081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Understand People’s Experiences</a:t>
          </a:r>
        </a:p>
      </dsp:txBody>
      <dsp:txXfrm>
        <a:off x="3667190" y="1216688"/>
        <a:ext cx="2975029" cy="1785017"/>
      </dsp:txXfrm>
    </dsp:sp>
    <dsp:sp modelId="{950401FA-3A45-4873-8231-820C84E66B6F}">
      <dsp:nvSpPr>
        <dsp:cNvPr id="0" name=""/>
        <dsp:cNvSpPr/>
      </dsp:nvSpPr>
      <dsp:spPr>
        <a:xfrm>
          <a:off x="1495418" y="2999906"/>
          <a:ext cx="7318573" cy="653656"/>
        </a:xfrm>
        <a:custGeom>
          <a:avLst/>
          <a:gdLst/>
          <a:ahLst/>
          <a:cxnLst/>
          <a:rect l="0" t="0" r="0" b="0"/>
          <a:pathLst>
            <a:path>
              <a:moveTo>
                <a:pt x="7318573" y="0"/>
              </a:moveTo>
              <a:lnTo>
                <a:pt x="7318573" y="343928"/>
              </a:lnTo>
              <a:lnTo>
                <a:pt x="0" y="343928"/>
              </a:lnTo>
              <a:lnTo>
                <a:pt x="0" y="65365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70942" y="3323313"/>
        <a:ext cx="367524" cy="6842"/>
      </dsp:txXfrm>
    </dsp:sp>
    <dsp:sp modelId="{4926B4E3-E25B-4675-B2DC-FAC3C1452A77}">
      <dsp:nvSpPr>
        <dsp:cNvPr id="0" name=""/>
        <dsp:cNvSpPr/>
      </dsp:nvSpPr>
      <dsp:spPr>
        <a:xfrm>
          <a:off x="7326476" y="1216688"/>
          <a:ext cx="2975029" cy="1785017"/>
        </a:xfrm>
        <a:prstGeom prst="rect">
          <a:avLst/>
        </a:prstGeom>
        <a:solidFill>
          <a:srgbClr val="007F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Collect Themes &amp; Co-design a Prototype</a:t>
          </a:r>
        </a:p>
      </dsp:txBody>
      <dsp:txXfrm>
        <a:off x="7326476" y="1216688"/>
        <a:ext cx="2975029" cy="1785017"/>
      </dsp:txXfrm>
    </dsp:sp>
    <dsp:sp modelId="{97F11FBF-6DC1-4780-B29E-8452875994BB}">
      <dsp:nvSpPr>
        <dsp:cNvPr id="0" name=""/>
        <dsp:cNvSpPr/>
      </dsp:nvSpPr>
      <dsp:spPr>
        <a:xfrm>
          <a:off x="2981133" y="4532751"/>
          <a:ext cx="6536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36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90855" y="4575050"/>
        <a:ext cx="34212" cy="6842"/>
      </dsp:txXfrm>
    </dsp:sp>
    <dsp:sp modelId="{24DFDEC4-1E8A-4AA7-800A-FD3F29949ABE}">
      <dsp:nvSpPr>
        <dsp:cNvPr id="0" name=""/>
        <dsp:cNvSpPr/>
      </dsp:nvSpPr>
      <dsp:spPr>
        <a:xfrm>
          <a:off x="7903" y="3685962"/>
          <a:ext cx="2975029" cy="1785017"/>
        </a:xfrm>
        <a:prstGeom prst="rect">
          <a:avLst/>
        </a:prstGeom>
        <a:solidFill>
          <a:srgbClr val="007F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Test Your Prototype or Intervention</a:t>
          </a:r>
        </a:p>
      </dsp:txBody>
      <dsp:txXfrm>
        <a:off x="7903" y="3685962"/>
        <a:ext cx="2975029" cy="1785017"/>
      </dsp:txXfrm>
    </dsp:sp>
    <dsp:sp modelId="{59743BE6-DB00-4662-A90D-AEFCF0E2A257}">
      <dsp:nvSpPr>
        <dsp:cNvPr id="0" name=""/>
        <dsp:cNvSpPr/>
      </dsp:nvSpPr>
      <dsp:spPr>
        <a:xfrm>
          <a:off x="6640419" y="4532751"/>
          <a:ext cx="6536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36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50141" y="4575050"/>
        <a:ext cx="34212" cy="6842"/>
      </dsp:txXfrm>
    </dsp:sp>
    <dsp:sp modelId="{6BFF2C3D-1BB2-44CF-B3D5-F9D3B8673E76}">
      <dsp:nvSpPr>
        <dsp:cNvPr id="0" name=""/>
        <dsp:cNvSpPr/>
      </dsp:nvSpPr>
      <dsp:spPr>
        <a:xfrm>
          <a:off x="3667190" y="3685962"/>
          <a:ext cx="2975029" cy="1785017"/>
        </a:xfrm>
        <a:prstGeom prst="rect">
          <a:avLst/>
        </a:prstGeom>
        <a:solidFill>
          <a:srgbClr val="FFA4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Evaluate and get feedback from your co-designers</a:t>
          </a:r>
        </a:p>
      </dsp:txBody>
      <dsp:txXfrm>
        <a:off x="3667190" y="3685962"/>
        <a:ext cx="2975029" cy="1785017"/>
      </dsp:txXfrm>
    </dsp:sp>
    <dsp:sp modelId="{20A681DA-32F4-4557-9A98-B98146EF6ECB}">
      <dsp:nvSpPr>
        <dsp:cNvPr id="0" name=""/>
        <dsp:cNvSpPr/>
      </dsp:nvSpPr>
      <dsp:spPr>
        <a:xfrm>
          <a:off x="7326476" y="3685962"/>
          <a:ext cx="2975029" cy="1785017"/>
        </a:xfrm>
        <a:prstGeom prst="rect">
          <a:avLst/>
        </a:prstGeom>
        <a:solidFill>
          <a:srgbClr val="FFA4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Adjust, Iterate and Test Again</a:t>
          </a:r>
        </a:p>
      </dsp:txBody>
      <dsp:txXfrm>
        <a:off x="7326476" y="3685962"/>
        <a:ext cx="2975029" cy="1785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BBA3F2-7B0A-B01C-D634-7897E4671C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C7F5C-61D0-BAAE-64B5-861AE7BF54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DD21D-1AF1-4598-ADFE-ED5C70925D5E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86FA2-7DC9-1AB5-7E03-7616022CC9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3139B-C0B6-8AC6-B629-847666647B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C2B39-6A37-4971-8E6C-9D89C5C4E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26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86642-2665-BC48-AE0C-9B30FB5930D3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4E26F-D6FF-814C-B946-BE78E565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Ip5REFQ_Qw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Please install the font, Poppins: </a:t>
            </a:r>
          </a:p>
          <a:p>
            <a:r>
              <a:rPr lang="en-US" dirty="0"/>
              <a:t>https://</a:t>
            </a:r>
            <a:r>
              <a:rPr lang="en-US" dirty="0" err="1"/>
              <a:t>fonts.google.com</a:t>
            </a:r>
            <a:r>
              <a:rPr lang="en-US" dirty="0"/>
              <a:t>/specimen/Poppins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79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42B9A-C992-0FB6-7518-172D0A999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8E1022-0992-8240-0276-2976E1C70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7ABE6B-C8EE-3FD0-9F40-3BA39037B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Title of the Chart should be the title of the Slide. </a:t>
            </a:r>
          </a:p>
          <a:p>
            <a:endParaRPr lang="en-US" dirty="0"/>
          </a:p>
          <a:p>
            <a:r>
              <a:rPr lang="en-US" b="1" dirty="0"/>
              <a:t>Please install the font, Poppins: </a:t>
            </a:r>
          </a:p>
          <a:p>
            <a:r>
              <a:rPr lang="en-US" dirty="0"/>
              <a:t>https://</a:t>
            </a:r>
            <a:r>
              <a:rPr lang="en-US" dirty="0" err="1"/>
              <a:t>fonts.google.com</a:t>
            </a:r>
            <a:r>
              <a:rPr lang="en-US" dirty="0"/>
              <a:t>/specimen/Poppins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A12E0-764B-C115-2CB1-6549E7947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95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0EF2A-3B76-5312-59A9-065AD21DB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A1F5D-3303-2A1F-2756-FF9722A28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0235B1-6CB1-1394-96AE-815E3BE83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the </a:t>
            </a:r>
            <a:r>
              <a:rPr lang="en-US" dirty="0" err="1"/>
              <a:t>mentimeter</a:t>
            </a:r>
            <a:r>
              <a:rPr lang="en-US" dirty="0"/>
              <a:t> link in the chat: https://www.menti.com/albappjc4o6r</a:t>
            </a:r>
          </a:p>
          <a:p>
            <a:r>
              <a:rPr lang="en-US" dirty="0"/>
              <a:t>Lun will share screen to show people’s responses live.</a:t>
            </a:r>
          </a:p>
          <a:p>
            <a:endParaRPr lang="en-US" dirty="0"/>
          </a:p>
          <a:p>
            <a:r>
              <a:rPr lang="en-US" b="1" dirty="0"/>
              <a:t>Please install the font, Poppins: </a:t>
            </a:r>
          </a:p>
          <a:p>
            <a:r>
              <a:rPr lang="en-US" dirty="0"/>
              <a:t>https://</a:t>
            </a:r>
            <a:r>
              <a:rPr lang="en-US" dirty="0" err="1"/>
              <a:t>fonts.google.com</a:t>
            </a:r>
            <a:r>
              <a:rPr lang="en-US" dirty="0"/>
              <a:t>/specimen/Poppins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3207B-DAA8-D26C-604F-D613996AE2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85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Please install the font, Poppins: </a:t>
            </a:r>
          </a:p>
          <a:p>
            <a:r>
              <a:rPr lang="en-US" dirty="0"/>
              <a:t>https://</a:t>
            </a:r>
            <a:r>
              <a:rPr lang="en-US" dirty="0" err="1"/>
              <a:t>fonts.google.com</a:t>
            </a:r>
            <a:r>
              <a:rPr lang="en-US" dirty="0"/>
              <a:t>/specimen/Poppins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73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Please install the font, Poppins: </a:t>
            </a:r>
          </a:p>
          <a:p>
            <a:r>
              <a:rPr lang="en-US" dirty="0"/>
              <a:t>https://</a:t>
            </a:r>
            <a:r>
              <a:rPr lang="en-US" dirty="0" err="1"/>
              <a:t>fonts.google.com</a:t>
            </a:r>
            <a:r>
              <a:rPr lang="en-US" dirty="0"/>
              <a:t>/specimen/Poppins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91713-0C61-D1B6-C7AA-DDE25C5DA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4E22B-497B-74F6-1146-AD9CC4FF8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1870C-532B-C445-D23E-B33662D80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Please install the font, Poppins: </a:t>
            </a:r>
          </a:p>
          <a:p>
            <a:r>
              <a:rPr lang="en-US" dirty="0"/>
              <a:t>https://</a:t>
            </a:r>
            <a:r>
              <a:rPr lang="en-US" dirty="0" err="1"/>
              <a:t>fonts.google.com</a:t>
            </a:r>
            <a:r>
              <a:rPr lang="en-US" dirty="0"/>
              <a:t>/specimen/Poppins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BFBA5-45D3-920C-D7E6-179F7A986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5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5E31D-0F1E-CB62-66E6-92D253E99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CFFCA6-201E-6AE5-071A-FAA8EF05C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77B19-385C-F315-DDF9-B72BE95E9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Please install the font, Poppins: </a:t>
            </a:r>
          </a:p>
          <a:p>
            <a:r>
              <a:rPr lang="en-US" dirty="0"/>
              <a:t>https://</a:t>
            </a:r>
            <a:r>
              <a:rPr lang="en-US" dirty="0" err="1"/>
              <a:t>fonts.google.com</a:t>
            </a:r>
            <a:r>
              <a:rPr lang="en-US" dirty="0"/>
              <a:t>/specimen/Poppins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AC8C5-09DA-8AF0-716C-FDC6F5CCA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0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Please install the font, Poppins: </a:t>
            </a:r>
          </a:p>
          <a:p>
            <a:r>
              <a:rPr lang="en-US" dirty="0"/>
              <a:t>https://</a:t>
            </a:r>
            <a:r>
              <a:rPr lang="en-US" dirty="0" err="1"/>
              <a:t>fonts.google.com</a:t>
            </a:r>
            <a:r>
              <a:rPr lang="en-US" dirty="0"/>
              <a:t>/specimen/Poppins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01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7E84D-C978-5CE0-37F0-13B923257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81ADB-A5C0-3DAF-1843-6B01FB7F5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4A22FA-8898-E6ED-AC1C-2967BD328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Link: </a:t>
            </a:r>
            <a:r>
              <a:rPr lang="en-US" dirty="0">
                <a:hlinkClick r:id="rId3"/>
              </a:rPr>
              <a:t>How a Non-profit is Using Human-Centered Design to Transform the Child Welfare System – YouTube</a:t>
            </a:r>
            <a:r>
              <a:rPr lang="en-US" dirty="0"/>
              <a:t>  Video is 3:41 min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E9A29-EAA3-9547-1396-AB73F7A60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4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48420-2279-C7EE-F9B9-03076522F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9BC8A5-3991-5A5E-CCE7-6D93EE15F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6F6897-D139-B69B-8107-EE03182E1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A558A-2A92-8E23-043B-45A721466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9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C6DB3-4A9B-203A-89DE-1B8FE1D86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09DAB-CD46-AEEE-F9B6-F4098CB05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4BC21B-B6A6-3888-C275-D0440642F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7C06E-26EC-B638-3992-F1C96C61F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7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C047-0DC6-FC86-E2AB-5096AD3C5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595E11-5321-25E5-5EB6-CF6CB2C75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4E64E-08E4-0481-70A9-BF41D353A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58963-64ED-AF3A-8775-502C01D38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86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Column Bulleted List</a:t>
            </a:r>
          </a:p>
          <a:p>
            <a:endParaRPr lang="en-US" dirty="0"/>
          </a:p>
          <a:p>
            <a:r>
              <a:rPr lang="en-US" b="1" dirty="0"/>
              <a:t>Please install the font, Poppins: </a:t>
            </a:r>
          </a:p>
          <a:p>
            <a:r>
              <a:rPr lang="en-US" dirty="0"/>
              <a:t>https://</a:t>
            </a:r>
            <a:r>
              <a:rPr lang="en-US" dirty="0" err="1"/>
              <a:t>fonts.google.com</a:t>
            </a:r>
            <a:r>
              <a:rPr lang="en-US" dirty="0"/>
              <a:t>/specimen/Poppins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4E26F-D6FF-814C-B946-BE78E565F3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0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0FDD-1EC2-AA4A-A620-5720EC18C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C9D33-7152-CD41-9961-127347F5B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3584E-E954-5845-BB5A-A66FEE9B1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B779-9E20-F444-AEDE-B829946F830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C5302-1079-B14A-9EA9-EEF7515E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0CC0E-1405-5D4B-B3CD-350B7FCF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6706B-86B6-DD44-AC08-72D67749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1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9E38-C8C2-AA46-8D72-90CF8DED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ABF9E-D39D-9743-B3A2-921F8EF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A9AB9-0C5D-4E45-97D7-E68A0F71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B779-9E20-F444-AEDE-B829946F830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6B6FE-81B9-6F4A-8915-0FB67872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CB829-91C3-4644-AFD7-1B293169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6706B-86B6-DD44-AC08-72D67749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4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77694-0209-944F-AB52-8DBE4B4FE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31CAB-F8EC-4440-BF6E-D300EA6CD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A82EF-DD24-774B-98F9-4E161D67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B779-9E20-F444-AEDE-B829946F830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830B2-0C8D-D04E-A720-0F7096A9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5F92C-2F58-DF4B-8E25-DED8FFC2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6706B-86B6-DD44-AC08-72D67749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4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88F-69AB-214A-9A06-00E2537A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E559-6D7D-F044-BFED-E399B2F9B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30EB-342D-7849-9BAE-C50ADD45B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B779-9E20-F444-AEDE-B829946F830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5FBC1-EAAA-D344-AC32-6482C1ECC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082C-3BDA-9648-AC46-AC34575C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6706B-86B6-DD44-AC08-72D67749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8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ABEF-D98B-C24A-B7CC-7F6C9486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25531-3C7B-AA43-AFD0-6EE03F142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A084-446F-9C49-8CED-B77555716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B779-9E20-F444-AEDE-B829946F830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4EBBA-2DF2-9544-960F-26CE4CA8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B10C4-41FD-B241-AC68-1F84FB45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6706B-86B6-DD44-AC08-72D67749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alendar&#10;&#10;Description automatically generated">
            <a:extLst>
              <a:ext uri="{FF2B5EF4-FFF2-40B4-BE49-F238E27FC236}">
                <a16:creationId xmlns:a16="http://schemas.microsoft.com/office/drawing/2014/main" id="{B61EF6D6-90E1-7A49-BD4D-D69F70B2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954" y="512954"/>
            <a:ext cx="976255" cy="97625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A76ED1-4BF7-C04C-9FF1-43DCCAD63D15}"/>
              </a:ext>
            </a:extLst>
          </p:cNvPr>
          <p:cNvCxnSpPr>
            <a:cxnSpLocks/>
          </p:cNvCxnSpPr>
          <p:nvPr userDrawn="1"/>
        </p:nvCxnSpPr>
        <p:spPr>
          <a:xfrm>
            <a:off x="10405827" y="536860"/>
            <a:ext cx="0" cy="976255"/>
          </a:xfrm>
          <a:prstGeom prst="line">
            <a:avLst/>
          </a:prstGeom>
          <a:ln>
            <a:solidFill>
              <a:schemeClr val="bg1">
                <a:lumMod val="50000"/>
                <a:alpha val="49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2A8BB73-B7B8-C34C-8267-6E4BF2CCCD80}"/>
              </a:ext>
            </a:extLst>
          </p:cNvPr>
          <p:cNvSpPr/>
          <p:nvPr userDrawn="1"/>
        </p:nvSpPr>
        <p:spPr>
          <a:xfrm>
            <a:off x="-1" y="0"/>
            <a:ext cx="794658" cy="6858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228F9F-D55B-034A-BFC1-4127E61A99BC}"/>
              </a:ext>
            </a:extLst>
          </p:cNvPr>
          <p:cNvSpPr/>
          <p:nvPr userDrawn="1"/>
        </p:nvSpPr>
        <p:spPr>
          <a:xfrm>
            <a:off x="794657" y="0"/>
            <a:ext cx="522079" cy="6858000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text, sign, gambling house, room&#10;&#10;Description automatically generated">
            <a:extLst>
              <a:ext uri="{FF2B5EF4-FFF2-40B4-BE49-F238E27FC236}">
                <a16:creationId xmlns:a16="http://schemas.microsoft.com/office/drawing/2014/main" id="{555CDA8C-1ABB-74FA-6CC6-C03F85AC9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17446" y="535577"/>
            <a:ext cx="977597" cy="9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2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B3CC5-78C8-FF4B-A2C8-DFFB0A0EDE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1DE33C-E98D-2345-AD12-B13BEDB270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3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A29070-1D40-314F-BCED-093A8A4A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B779-9E20-F444-AEDE-B829946F830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5C866-562F-D54A-8A63-F0D37B71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FDD3F-E3D9-8645-8E6E-DC8659D2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6706B-86B6-DD44-AC08-72D67749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7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2C75-BAFD-AE40-A258-09FE9F65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F286E-2841-E64E-821B-5F3E5AFF9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1A2A9-07F6-614B-93E9-D4F2C7577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86BEC-F1D4-8141-A751-9184D484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B779-9E20-F444-AEDE-B829946F830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E0070-9728-4343-B85D-C7F69EFB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2B035-2BDF-734B-95CC-BC2793B9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6706B-86B6-DD44-AC08-72D67749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1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1CE7D-DFC4-2B45-8D79-8C6723F4A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E8C877-0EC7-BB4F-9879-7F0F9ACD3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2BF09-FE6D-B24E-A319-18060F26A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76ABA-33FF-7442-A970-435D745AC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B779-9E20-F444-AEDE-B829946F830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BC3D6-FB26-7D43-8FC8-7EBCC2B33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8B3D1-9CAD-9849-8914-570C1D61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6706B-86B6-DD44-AC08-72D67749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5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AD082C-3EEF-4144-9A62-F8042A49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F7654-76AE-C042-91C5-7833D8ABA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808B7-5518-4749-BE62-AB26ECE03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6B779-9E20-F444-AEDE-B829946F8304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628BD-D9FF-3B40-8184-1CB4E414B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597C6-34A5-1846-9DC8-68FB176B9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6706B-86B6-DD44-AC08-72D677495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0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areinnovations.my.site.com/community/s/article/Collaboration-Moves-at-the-Speed-of-Trust-Reimagining-Partnerships-for-Healing" TargetMode="External"/><Relationship Id="rId3" Type="http://schemas.openxmlformats.org/officeDocument/2006/relationships/hyperlink" Target="https://www.ideo.org/perspective/collaboration-architecture" TargetMode="External"/><Relationship Id="rId7" Type="http://schemas.openxmlformats.org/officeDocument/2006/relationships/hyperlink" Target="https://www.careinnovations.org/resources/catalyst-method-draw-your-experienc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reinnovations.org/resources/catalyst-method-personas/" TargetMode="External"/><Relationship Id="rId5" Type="http://schemas.openxmlformats.org/officeDocument/2006/relationships/hyperlink" Target="https://www.careinnovations.org/resources/catalyst-method-journey-mapping/" TargetMode="External"/><Relationship Id="rId4" Type="http://schemas.openxmlformats.org/officeDocument/2006/relationships/hyperlink" Target="https://www.careinnovations.org/resources/?article_type=knowledge-share&amp;fwp_resource_programs=catalys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650530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Ip5REFQ_Qw?feature=oembed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261071-3273-0048-BEF5-C569BC00A9A7}"/>
              </a:ext>
            </a:extLst>
          </p:cNvPr>
          <p:cNvSpPr txBox="1"/>
          <p:nvPr/>
        </p:nvSpPr>
        <p:spPr>
          <a:xfrm>
            <a:off x="2001546" y="2452800"/>
            <a:ext cx="97055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79385"/>
                </a:solidFill>
                <a:latin typeface="Poppins SemiBold" pitchFamily="2" charset="77"/>
                <a:cs typeface="Poppins SemiBold" pitchFamily="2" charset="77"/>
              </a:rPr>
              <a:t>Health Services Agency</a:t>
            </a:r>
          </a:p>
          <a:p>
            <a:endParaRPr lang="en-US" dirty="0">
              <a:latin typeface="Poppins" pitchFamily="2" charset="77"/>
              <a:cs typeface="Poppins" pitchFamily="2" charset="77"/>
            </a:endParaRPr>
          </a:p>
          <a:p>
            <a:r>
              <a:rPr lang="en-US" sz="44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Nothing About Me, Without Me</a:t>
            </a:r>
          </a:p>
          <a:p>
            <a:r>
              <a:rPr lang="en-US" sz="28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Community Power Building &amp; Human Centered Design</a:t>
            </a:r>
          </a:p>
          <a:p>
            <a:endParaRPr lang="en-US" dirty="0">
              <a:latin typeface="Poppins" pitchFamily="2" charset="77"/>
              <a:cs typeface="Poppins" pitchFamily="2" charset="77"/>
            </a:endParaRPr>
          </a:p>
          <a:p>
            <a:r>
              <a:rPr lang="en-US" sz="1600" dirty="0">
                <a:latin typeface="Poppins" pitchFamily="2" charset="77"/>
                <a:cs typeface="Poppins" pitchFamily="2" charset="77"/>
              </a:rPr>
              <a:t>Lun Wang, LCSW</a:t>
            </a:r>
          </a:p>
          <a:p>
            <a:r>
              <a:rPr lang="en-US" sz="1600" dirty="0">
                <a:latin typeface="Poppins" pitchFamily="2" charset="77"/>
                <a:cs typeface="Poppins" pitchFamily="2" charset="77"/>
              </a:rPr>
              <a:t>HSA Health Equity Officer</a:t>
            </a:r>
          </a:p>
          <a:p>
            <a:endParaRPr lang="en-US" sz="1600" dirty="0">
              <a:latin typeface="Poppins" pitchFamily="2" charset="77"/>
              <a:cs typeface="Poppins" pitchFamily="2" charset="77"/>
            </a:endParaRPr>
          </a:p>
          <a:p>
            <a:r>
              <a:rPr lang="en-US" sz="1600" dirty="0">
                <a:latin typeface="Poppins" pitchFamily="2" charset="77"/>
                <a:cs typeface="Poppins" pitchFamily="2" charset="77"/>
              </a:rPr>
              <a:t>April 30, 2025</a:t>
            </a:r>
          </a:p>
        </p:txBody>
      </p:sp>
    </p:spTree>
    <p:extLst>
      <p:ext uri="{BB962C8B-B14F-4D97-AF65-F5344CB8AC3E}">
        <p14:creationId xmlns:p14="http://schemas.microsoft.com/office/powerpoint/2010/main" val="199411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EA9EC8-D37B-A734-0D2B-73A015D66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1"/>
            <a:ext cx="12192000" cy="6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20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37B9F-2D7C-01AF-2862-2ED40AE2E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54"/>
            <a:ext cx="12192000" cy="678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70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653DA-E111-B012-0A7D-C00090605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D5F46-A468-34F6-A507-5DEBCD5C6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4"/>
            <a:ext cx="12192000" cy="68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5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6487-76E4-E8F2-AA05-60D88B3D6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631AB-8C8B-9CCE-BE8F-D04E74508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17"/>
            <a:ext cx="12192000" cy="684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35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68B0B-184C-E552-F773-5A7829CE4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7209F-42B0-FB00-A362-503F1C78B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" y="0"/>
            <a:ext cx="1217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87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8EEF1-056B-43FB-4E40-1E39524FA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723" y="1505585"/>
            <a:ext cx="504825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Quarterly Seeds Of Hope Lunches/Fairs at encampments in Marin County</a:t>
            </a:r>
          </a:p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Approximately regular attendance of 300-400 people </a:t>
            </a:r>
          </a:p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One stop shop fair that is co-created/co-led with people living in the encampments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C9DC26-C6A4-F702-BC0A-B4E34591B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973" y="0"/>
            <a:ext cx="529739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1B1BE1E-A936-95B6-A3A6-AF8598ACD5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9315" y="549967"/>
            <a:ext cx="5151120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From 2022-Now!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4613C-EF3D-5D10-FC75-B64F452A4284}"/>
              </a:ext>
            </a:extLst>
          </p:cNvPr>
          <p:cNvSpPr/>
          <p:nvPr/>
        </p:nvSpPr>
        <p:spPr>
          <a:xfrm>
            <a:off x="-1" y="0"/>
            <a:ext cx="794658" cy="6858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04465-86B4-81E7-CF88-F645FE64A73E}"/>
              </a:ext>
            </a:extLst>
          </p:cNvPr>
          <p:cNvSpPr/>
          <p:nvPr/>
        </p:nvSpPr>
        <p:spPr>
          <a:xfrm>
            <a:off x="794657" y="0"/>
            <a:ext cx="522079" cy="6858000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73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FCB2A-F570-D489-82C2-A4238138E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2E5591-525A-E835-55A3-FF3C0687E266}"/>
              </a:ext>
            </a:extLst>
          </p:cNvPr>
          <p:cNvSpPr/>
          <p:nvPr/>
        </p:nvSpPr>
        <p:spPr>
          <a:xfrm rot="5400000">
            <a:off x="5364480" y="-5364480"/>
            <a:ext cx="1463040" cy="12192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86D08-BB54-B71E-0E4A-B8EDAC9B6A3F}"/>
              </a:ext>
            </a:extLst>
          </p:cNvPr>
          <p:cNvSpPr txBox="1"/>
          <p:nvPr/>
        </p:nvSpPr>
        <p:spPr>
          <a:xfrm>
            <a:off x="-2339333" y="439132"/>
            <a:ext cx="1049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Breakout Activity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9CC65-AE75-2337-96DD-C8BADA154BAE}"/>
              </a:ext>
            </a:extLst>
          </p:cNvPr>
          <p:cNvSpPr txBox="1"/>
          <p:nvPr/>
        </p:nvSpPr>
        <p:spPr>
          <a:xfrm>
            <a:off x="967150" y="1678236"/>
            <a:ext cx="10640132" cy="75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000" i="1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30000"/>
              </a:lnSpc>
            </a:pPr>
            <a:endParaRPr lang="en-US" sz="1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5402F4-D0E3-D321-40CB-378EF90C88DA}"/>
              </a:ext>
            </a:extLst>
          </p:cNvPr>
          <p:cNvSpPr txBox="1"/>
          <p:nvPr/>
        </p:nvSpPr>
        <p:spPr>
          <a:xfrm>
            <a:off x="488051" y="1675649"/>
            <a:ext cx="5603841" cy="497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Share your name, role and organization.</a:t>
            </a: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Given the examples and concepts shared, discuss:</a:t>
            </a: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opportunities exist in your work to share power and co-design with the people you serve?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can you do to understand the perspectives of the people that are most impacted by your work?</a:t>
            </a:r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pic>
        <p:nvPicPr>
          <p:cNvPr id="9" name="Picture 8" descr="A picture containing text, indoor, clothes&#10;&#10;AI-generated content may be incorrect.">
            <a:extLst>
              <a:ext uri="{FF2B5EF4-FFF2-40B4-BE49-F238E27FC236}">
                <a16:creationId xmlns:a16="http://schemas.microsoft.com/office/drawing/2014/main" id="{B1E57139-8B2B-988C-9DFA-9A887713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443972" y="2081912"/>
            <a:ext cx="5416733" cy="40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85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59F38-3C58-77CC-BEA7-47D4C6E5B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bstract burst of blue and pink">
            <a:extLst>
              <a:ext uri="{FF2B5EF4-FFF2-40B4-BE49-F238E27FC236}">
                <a16:creationId xmlns:a16="http://schemas.microsoft.com/office/drawing/2014/main" id="{F793B362-C9D8-178F-227C-A5ABEF228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8196"/>
            <a:ext cx="12192000" cy="675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35F7C-C5D7-1DB5-185D-701558E88D24}"/>
              </a:ext>
            </a:extLst>
          </p:cNvPr>
          <p:cNvSpPr txBox="1"/>
          <p:nvPr/>
        </p:nvSpPr>
        <p:spPr>
          <a:xfrm>
            <a:off x="-654224" y="378441"/>
            <a:ext cx="1049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Closing </a:t>
            </a:r>
            <a:r>
              <a:rPr lang="en-US" sz="3200" b="1" dirty="0" err="1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Mentimeter</a:t>
            </a:r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 Reflection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79263-9EF5-4BFF-24B7-1AD8244F5FDB}"/>
              </a:ext>
            </a:extLst>
          </p:cNvPr>
          <p:cNvSpPr txBox="1"/>
          <p:nvPr/>
        </p:nvSpPr>
        <p:spPr>
          <a:xfrm>
            <a:off x="967150" y="1678236"/>
            <a:ext cx="10640132" cy="75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000" i="1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30000"/>
              </a:lnSpc>
            </a:pPr>
            <a:endParaRPr lang="en-US" sz="14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3892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577658-6229-6A4F-823D-A4F8CD843694}"/>
              </a:ext>
            </a:extLst>
          </p:cNvPr>
          <p:cNvSpPr/>
          <p:nvPr/>
        </p:nvSpPr>
        <p:spPr>
          <a:xfrm>
            <a:off x="680484" y="0"/>
            <a:ext cx="10831033" cy="205563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C4E6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7581BC-5B4B-D545-B39D-1D71B745B451}"/>
              </a:ext>
            </a:extLst>
          </p:cNvPr>
          <p:cNvSpPr/>
          <p:nvPr/>
        </p:nvSpPr>
        <p:spPr>
          <a:xfrm rot="5400000">
            <a:off x="5469438" y="-4583392"/>
            <a:ext cx="1253123" cy="10831032"/>
          </a:xfrm>
          <a:prstGeom prst="rect">
            <a:avLst/>
          </a:prstGeom>
          <a:solidFill>
            <a:srgbClr val="079385"/>
          </a:solidFill>
          <a:ln>
            <a:noFill/>
          </a:ln>
          <a:effectLst>
            <a:outerShdw blurRad="298769" dist="38099" dir="5400000" algn="t" rotWithShape="0">
              <a:srgbClr val="1C4E69">
                <a:alpha val="2691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FB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6D113-B568-194E-B35A-1E3BA06ED0A7}"/>
              </a:ext>
            </a:extLst>
          </p:cNvPr>
          <p:cNvSpPr txBox="1"/>
          <p:nvPr/>
        </p:nvSpPr>
        <p:spPr>
          <a:xfrm>
            <a:off x="936126" y="570514"/>
            <a:ext cx="10493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Human Centered Design Resources to Learn More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9E8D50-2C56-7F4F-942C-604F16818A71}"/>
              </a:ext>
            </a:extLst>
          </p:cNvPr>
          <p:cNvSpPr txBox="1"/>
          <p:nvPr/>
        </p:nvSpPr>
        <p:spPr>
          <a:xfrm>
            <a:off x="820487" y="2002916"/>
            <a:ext cx="10609513" cy="389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Poppins" pitchFamily="2" charset="77"/>
                <a:cs typeface="Poppins" pitchFamily="2" charset="77"/>
              </a:rPr>
              <a:t>IDEO.org: </a:t>
            </a:r>
            <a:r>
              <a:rPr lang="en-US" sz="2400" dirty="0">
                <a:latin typeface="Poppins" pitchFamily="2" charset="77"/>
                <a:cs typeface="Poppins" pitchFamily="2" charset="77"/>
                <a:hlinkClick r:id="rId3"/>
              </a:rPr>
              <a:t>The Architecture Behind Collaboration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Poppins" pitchFamily="2" charset="77"/>
                <a:cs typeface="Poppins" pitchFamily="2" charset="77"/>
              </a:rPr>
              <a:t>The Center for Care </a:t>
            </a:r>
            <a:r>
              <a:rPr lang="en-US" sz="2400" b="1" dirty="0" err="1">
                <a:latin typeface="Poppins" pitchFamily="2" charset="77"/>
                <a:cs typeface="Poppins" pitchFamily="2" charset="77"/>
              </a:rPr>
              <a:t>Innnovations</a:t>
            </a:r>
            <a:r>
              <a:rPr lang="en-US" sz="2400" dirty="0">
                <a:latin typeface="Poppins" pitchFamily="2" charset="77"/>
                <a:cs typeface="Poppins" pitchFamily="2" charset="77"/>
              </a:rPr>
              <a:t>: </a:t>
            </a:r>
            <a:r>
              <a:rPr lang="en-US" sz="2400" dirty="0">
                <a:latin typeface="Poppins" pitchFamily="2" charset="77"/>
                <a:cs typeface="Poppins" pitchFamily="2" charset="77"/>
                <a:hlinkClick r:id="rId4"/>
              </a:rPr>
              <a:t>Human Centered Design Resource Hub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  <a:hlinkClick r:id="rId5"/>
              </a:rPr>
              <a:t>Journey Mapping 101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  <a:hlinkClick r:id="rId6"/>
              </a:rPr>
              <a:t>How to Use a Persona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itchFamily="2" charset="77"/>
                <a:cs typeface="Poppins" pitchFamily="2" charset="77"/>
                <a:hlinkClick r:id="rId7"/>
              </a:rPr>
              <a:t>Interviewing Tool: Draw Your Experience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Poppins" pitchFamily="2" charset="77"/>
                <a:cs typeface="Poppins" pitchFamily="2" charset="77"/>
                <a:hlinkClick r:id="rId8"/>
              </a:rPr>
              <a:t>Collaboration Moves at the Speed of Trust: Reimagining Partnerships for Healing</a:t>
            </a:r>
            <a:endParaRPr lang="en-US" sz="2400" b="1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5619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523B95-203F-0F45-A1F9-0DFED01016F2}"/>
              </a:ext>
            </a:extLst>
          </p:cNvPr>
          <p:cNvSpPr txBox="1"/>
          <p:nvPr/>
        </p:nvSpPr>
        <p:spPr>
          <a:xfrm>
            <a:off x="1796525" y="2429842"/>
            <a:ext cx="85989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Questions?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  <p:pic>
        <p:nvPicPr>
          <p:cNvPr id="4" name="Picture 3" descr="Logo, calendar&#10;&#10;Description automatically generated">
            <a:extLst>
              <a:ext uri="{FF2B5EF4-FFF2-40B4-BE49-F238E27FC236}">
                <a16:creationId xmlns:a16="http://schemas.microsoft.com/office/drawing/2014/main" id="{DC6F3589-19D8-B544-923C-080268B5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744" y="4517430"/>
            <a:ext cx="976255" cy="97625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A96A14-983E-7145-8F5E-9DB2A7F03ADE}"/>
              </a:ext>
            </a:extLst>
          </p:cNvPr>
          <p:cNvCxnSpPr>
            <a:cxnSpLocks/>
          </p:cNvCxnSpPr>
          <p:nvPr/>
        </p:nvCxnSpPr>
        <p:spPr>
          <a:xfrm>
            <a:off x="6198715" y="4517431"/>
            <a:ext cx="0" cy="976255"/>
          </a:xfrm>
          <a:prstGeom prst="line">
            <a:avLst/>
          </a:prstGeom>
          <a:ln>
            <a:solidFill>
              <a:schemeClr val="bg1">
                <a:alpha val="49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logo of a health services agency&#10;&#10;Description automatically generated">
            <a:extLst>
              <a:ext uri="{FF2B5EF4-FFF2-40B4-BE49-F238E27FC236}">
                <a16:creationId xmlns:a16="http://schemas.microsoft.com/office/drawing/2014/main" id="{BBA48B6E-73BC-217E-10C0-A958850B6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432" y="4517431"/>
            <a:ext cx="975446" cy="9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56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DD125-D680-7AE2-AE92-DA3E8F6EF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368FB6-8562-C73E-3C54-27928A46B418}"/>
              </a:ext>
            </a:extLst>
          </p:cNvPr>
          <p:cNvSpPr/>
          <p:nvPr/>
        </p:nvSpPr>
        <p:spPr>
          <a:xfrm>
            <a:off x="-1" y="0"/>
            <a:ext cx="794658" cy="6858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0C844-0FCF-493D-FBC3-499B7A7D632F}"/>
              </a:ext>
            </a:extLst>
          </p:cNvPr>
          <p:cNvSpPr txBox="1"/>
          <p:nvPr/>
        </p:nvSpPr>
        <p:spPr>
          <a:xfrm>
            <a:off x="2111394" y="54646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Desired Results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388F6-60F3-3970-3917-BA6C4AF3557A}"/>
              </a:ext>
            </a:extLst>
          </p:cNvPr>
          <p:cNvSpPr/>
          <p:nvPr/>
        </p:nvSpPr>
        <p:spPr>
          <a:xfrm>
            <a:off x="794657" y="0"/>
            <a:ext cx="522079" cy="6858000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CD91A-80D5-1FE9-B91B-E1F5547EE8A1}"/>
              </a:ext>
            </a:extLst>
          </p:cNvPr>
          <p:cNvSpPr txBox="1"/>
          <p:nvPr/>
        </p:nvSpPr>
        <p:spPr>
          <a:xfrm>
            <a:off x="8023765" y="2144682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Photo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DF4C5-FBFF-7286-D475-ED72781A386D}"/>
              </a:ext>
            </a:extLst>
          </p:cNvPr>
          <p:cNvSpPr txBox="1"/>
          <p:nvPr/>
        </p:nvSpPr>
        <p:spPr>
          <a:xfrm>
            <a:off x="2111394" y="1713890"/>
            <a:ext cx="4190064" cy="3381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b="1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Learn about: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H</a:t>
            </a:r>
            <a:r>
              <a:rPr lang="en-US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uman-centered design approaches for community engagement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E</a:t>
            </a:r>
            <a:r>
              <a:rPr lang="en-US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xplore how to share power with impacted communities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H</a:t>
            </a:r>
            <a:r>
              <a:rPr lang="en-US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ave one actionable idea on how to integrate these concepts into your work</a:t>
            </a:r>
            <a:endParaRPr lang="en-US" sz="2000" i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4" descr="Young boy shooting basketball">
            <a:extLst>
              <a:ext uri="{FF2B5EF4-FFF2-40B4-BE49-F238E27FC236}">
                <a16:creationId xmlns:a16="http://schemas.microsoft.com/office/drawing/2014/main" id="{CC96E523-AF84-5983-C997-B2CAAFE8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626" y="1593668"/>
            <a:ext cx="5499196" cy="367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4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11467-F968-F812-BC43-9EA4ADB6D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17AA05-C084-E4D5-1B7C-E77DD9F02B5B}"/>
              </a:ext>
            </a:extLst>
          </p:cNvPr>
          <p:cNvSpPr/>
          <p:nvPr/>
        </p:nvSpPr>
        <p:spPr>
          <a:xfrm>
            <a:off x="-1" y="0"/>
            <a:ext cx="794658" cy="6858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864120-2353-BD14-A68E-9C1F3E5932C9}"/>
              </a:ext>
            </a:extLst>
          </p:cNvPr>
          <p:cNvSpPr txBox="1"/>
          <p:nvPr/>
        </p:nvSpPr>
        <p:spPr>
          <a:xfrm>
            <a:off x="2232660" y="518327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What is Human Centered Design?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EA940B-F86F-606E-7211-4DAB1F155525}"/>
              </a:ext>
            </a:extLst>
          </p:cNvPr>
          <p:cNvSpPr/>
          <p:nvPr/>
        </p:nvSpPr>
        <p:spPr>
          <a:xfrm>
            <a:off x="794657" y="0"/>
            <a:ext cx="522079" cy="6858000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1666E-9AFB-9F81-B577-296DD679357E}"/>
              </a:ext>
            </a:extLst>
          </p:cNvPr>
          <p:cNvSpPr txBox="1"/>
          <p:nvPr/>
        </p:nvSpPr>
        <p:spPr>
          <a:xfrm>
            <a:off x="8023765" y="2144682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Photo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84FC2-6549-A8E9-960F-A2162C547A36}"/>
              </a:ext>
            </a:extLst>
          </p:cNvPr>
          <p:cNvSpPr txBox="1"/>
          <p:nvPr/>
        </p:nvSpPr>
        <p:spPr>
          <a:xfrm>
            <a:off x="2232660" y="1714160"/>
            <a:ext cx="9342120" cy="406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0" i="0" u="sng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Human-centered design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, also known as co-design, is a creative approach to problem solving. It’s a process that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starts with the people you’re designing with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and ends with new solutions that are purpose-built to suit their needs. </a:t>
            </a: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Human-centered design is about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cultivating deep empathy with the people you’re designing with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; generating ideas; building a bunch of prototypes; sharing what you’ve made together; and eventually, putting your innovative new solution out in the world. 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                                                                 </a:t>
            </a:r>
            <a:r>
              <a:rPr lang="en-US" sz="2000" i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-IDEO</a:t>
            </a:r>
          </a:p>
        </p:txBody>
      </p:sp>
    </p:spTree>
    <p:extLst>
      <p:ext uri="{BB962C8B-B14F-4D97-AF65-F5344CB8AC3E}">
        <p14:creationId xmlns:p14="http://schemas.microsoft.com/office/powerpoint/2010/main" val="1557644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1CA479-B5E2-4A45-B141-CC9D13A93935}"/>
              </a:ext>
            </a:extLst>
          </p:cNvPr>
          <p:cNvSpPr/>
          <p:nvPr/>
        </p:nvSpPr>
        <p:spPr>
          <a:xfrm>
            <a:off x="-1" y="0"/>
            <a:ext cx="794658" cy="6858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B871C9-97EB-8A40-ACD3-3A97849FF25E}"/>
              </a:ext>
            </a:extLst>
          </p:cNvPr>
          <p:cNvSpPr txBox="1"/>
          <p:nvPr/>
        </p:nvSpPr>
        <p:spPr>
          <a:xfrm>
            <a:off x="1775460" y="444185"/>
            <a:ext cx="1140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Co-Design for exploring &amp; disrupting power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8EC93-9959-0046-91E7-E167F3FB2275}"/>
              </a:ext>
            </a:extLst>
          </p:cNvPr>
          <p:cNvSpPr/>
          <p:nvPr/>
        </p:nvSpPr>
        <p:spPr>
          <a:xfrm>
            <a:off x="794657" y="0"/>
            <a:ext cx="522079" cy="6858000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4BDF45-1336-8A46-833E-36C249794224}"/>
              </a:ext>
            </a:extLst>
          </p:cNvPr>
          <p:cNvSpPr txBox="1"/>
          <p:nvPr/>
        </p:nvSpPr>
        <p:spPr>
          <a:xfrm>
            <a:off x="8023765" y="2144682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Photo Example</a:t>
            </a:r>
          </a:p>
        </p:txBody>
      </p:sp>
      <p:pic>
        <p:nvPicPr>
          <p:cNvPr id="1026" name="Picture 2" descr="The Power Hour | Hidden Brain : NPR">
            <a:extLst>
              <a:ext uri="{FF2B5EF4-FFF2-40B4-BE49-F238E27FC236}">
                <a16:creationId xmlns:a16="http://schemas.microsoft.com/office/drawing/2014/main" id="{2005CA26-4C72-6754-B66C-1D5340B6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5" y="2017374"/>
            <a:ext cx="4712735" cy="26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co-design a food hub with your community - Open Food Network Australia">
            <a:extLst>
              <a:ext uri="{FF2B5EF4-FFF2-40B4-BE49-F238E27FC236}">
                <a16:creationId xmlns:a16="http://schemas.microsoft.com/office/drawing/2014/main" id="{2FFC16BF-1F7B-CBD6-DA02-26BEA58D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740" y="2017374"/>
            <a:ext cx="4709461" cy="26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4D1E9E-BD36-2052-D9B0-8AD4EC647492}"/>
              </a:ext>
            </a:extLst>
          </p:cNvPr>
          <p:cNvSpPr txBox="1"/>
          <p:nvPr/>
        </p:nvSpPr>
        <p:spPr>
          <a:xfrm>
            <a:off x="1698080" y="5177829"/>
            <a:ext cx="10257700" cy="115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i="1" dirty="0">
                <a:latin typeface="Poppins" pitchFamily="2" charset="77"/>
                <a:cs typeface="Poppins" pitchFamily="2" charset="77"/>
              </a:rPr>
              <a:t>How might we share power with community members to co-design system solutions that work for them?</a:t>
            </a:r>
          </a:p>
          <a:p>
            <a:pPr>
              <a:lnSpc>
                <a:spcPct val="130000"/>
              </a:lnSpc>
            </a:pPr>
            <a:endParaRPr lang="en-US" sz="1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087E99-F4F2-EF70-F831-34FAEAC25D8B}"/>
              </a:ext>
            </a:extLst>
          </p:cNvPr>
          <p:cNvSpPr txBox="1"/>
          <p:nvPr/>
        </p:nvSpPr>
        <p:spPr>
          <a:xfrm>
            <a:off x="7063740" y="1290026"/>
            <a:ext cx="529708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Power With = Co-Design</a:t>
            </a:r>
          </a:p>
          <a:p>
            <a:pPr>
              <a:lnSpc>
                <a:spcPct val="130000"/>
              </a:lnSpc>
            </a:pPr>
            <a:endParaRPr lang="en-US" sz="1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B3162-FF12-1996-C0D3-2F1E098D0EA7}"/>
              </a:ext>
            </a:extLst>
          </p:cNvPr>
          <p:cNvSpPr txBox="1"/>
          <p:nvPr/>
        </p:nvSpPr>
        <p:spPr>
          <a:xfrm>
            <a:off x="2886800" y="1284652"/>
            <a:ext cx="320920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Poppins" pitchFamily="2" charset="77"/>
                <a:cs typeface="Poppins" pitchFamily="2" charset="77"/>
              </a:rPr>
              <a:t>Power Over</a:t>
            </a:r>
          </a:p>
          <a:p>
            <a:pPr>
              <a:lnSpc>
                <a:spcPct val="130000"/>
              </a:lnSpc>
            </a:pPr>
            <a:endParaRPr lang="en-US" sz="14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0467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196E7-E0D5-FA35-E74B-23ED3D221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97C71A-4369-F397-7B22-A6D8DE7CAD67}"/>
              </a:ext>
            </a:extLst>
          </p:cNvPr>
          <p:cNvSpPr/>
          <p:nvPr/>
        </p:nvSpPr>
        <p:spPr>
          <a:xfrm>
            <a:off x="-1" y="0"/>
            <a:ext cx="794658" cy="6858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8AF872-9CB2-02CB-7D2D-A8AD013F08B4}"/>
              </a:ext>
            </a:extLst>
          </p:cNvPr>
          <p:cNvSpPr txBox="1"/>
          <p:nvPr/>
        </p:nvSpPr>
        <p:spPr>
          <a:xfrm>
            <a:off x="1775460" y="444185"/>
            <a:ext cx="1140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Co-Design at Work: Ten of Ten for Kids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2CC451-CD1F-2AE3-AC32-FF70E1A168C0}"/>
              </a:ext>
            </a:extLst>
          </p:cNvPr>
          <p:cNvSpPr/>
          <p:nvPr/>
        </p:nvSpPr>
        <p:spPr>
          <a:xfrm>
            <a:off x="794657" y="0"/>
            <a:ext cx="522079" cy="6858000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F0EF8-1631-C25E-6158-9D9CC2F55B5E}"/>
              </a:ext>
            </a:extLst>
          </p:cNvPr>
          <p:cNvSpPr txBox="1"/>
          <p:nvPr/>
        </p:nvSpPr>
        <p:spPr>
          <a:xfrm>
            <a:off x="8023765" y="2144682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Photo Example</a:t>
            </a:r>
          </a:p>
        </p:txBody>
      </p:sp>
      <p:pic>
        <p:nvPicPr>
          <p:cNvPr id="3" name="Online Media 2" title="How a Non-profit is Using Human-Centered Design to Transform the Child Welfare System">
            <a:hlinkClick r:id="" action="ppaction://media"/>
            <a:extLst>
              <a:ext uri="{FF2B5EF4-FFF2-40B4-BE49-F238E27FC236}">
                <a16:creationId xmlns:a16="http://schemas.microsoft.com/office/drawing/2014/main" id="{CCA8D77B-634B-217F-8A50-E9302E4C01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5460" y="1217219"/>
            <a:ext cx="9530717" cy="53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E471B-38EA-C4D5-6354-90432568C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B23FB0-C2C8-9D16-6925-8D5886420F36}"/>
              </a:ext>
            </a:extLst>
          </p:cNvPr>
          <p:cNvSpPr/>
          <p:nvPr/>
        </p:nvSpPr>
        <p:spPr>
          <a:xfrm>
            <a:off x="-1" y="0"/>
            <a:ext cx="794658" cy="6858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13B1D5-C2D5-72F6-19E6-4F0A1A0B1FF0}"/>
              </a:ext>
            </a:extLst>
          </p:cNvPr>
          <p:cNvSpPr txBox="1"/>
          <p:nvPr/>
        </p:nvSpPr>
        <p:spPr>
          <a:xfrm>
            <a:off x="1704340" y="596503"/>
            <a:ext cx="1060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Core Principles of Co-Design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2D6F9A-A788-A437-BC62-FEAAAAF35A0C}"/>
              </a:ext>
            </a:extLst>
          </p:cNvPr>
          <p:cNvSpPr/>
          <p:nvPr/>
        </p:nvSpPr>
        <p:spPr>
          <a:xfrm>
            <a:off x="794657" y="0"/>
            <a:ext cx="522079" cy="6858000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8C714-5AD3-E147-93B7-D46299575F73}"/>
              </a:ext>
            </a:extLst>
          </p:cNvPr>
          <p:cNvSpPr txBox="1"/>
          <p:nvPr/>
        </p:nvSpPr>
        <p:spPr>
          <a:xfrm>
            <a:off x="8023765" y="2144682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Photo Example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A13F5AE-C487-48F7-BDAE-08889F2E43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0807593"/>
              </p:ext>
            </p:extLst>
          </p:nvPr>
        </p:nvGraphicFramePr>
        <p:xfrm>
          <a:off x="1704340" y="930377"/>
          <a:ext cx="95656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6719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EFBFC-F45A-5B9F-A696-D9F5388CF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8B2CC4-A89F-BA49-2FC6-F118D4834856}"/>
              </a:ext>
            </a:extLst>
          </p:cNvPr>
          <p:cNvSpPr/>
          <p:nvPr/>
        </p:nvSpPr>
        <p:spPr>
          <a:xfrm>
            <a:off x="-1" y="0"/>
            <a:ext cx="794658" cy="6858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B26C1F-7198-2AA1-888D-03704A553244}"/>
              </a:ext>
            </a:extLst>
          </p:cNvPr>
          <p:cNvSpPr txBox="1"/>
          <p:nvPr/>
        </p:nvSpPr>
        <p:spPr>
          <a:xfrm>
            <a:off x="1669154" y="596504"/>
            <a:ext cx="1060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Human Centered Design Process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56C088-D171-11AB-5F3C-D309386CC55E}"/>
              </a:ext>
            </a:extLst>
          </p:cNvPr>
          <p:cNvSpPr/>
          <p:nvPr/>
        </p:nvSpPr>
        <p:spPr>
          <a:xfrm>
            <a:off x="794657" y="0"/>
            <a:ext cx="522079" cy="6858000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ADB50-F577-DB65-27C7-5FC8B8035BB7}"/>
              </a:ext>
            </a:extLst>
          </p:cNvPr>
          <p:cNvSpPr txBox="1"/>
          <p:nvPr/>
        </p:nvSpPr>
        <p:spPr>
          <a:xfrm>
            <a:off x="8023765" y="2144682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Photo Example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4C0400F-7AAC-9D96-311F-D2B40BE86A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1609463"/>
              </p:ext>
            </p:extLst>
          </p:nvPr>
        </p:nvGraphicFramePr>
        <p:xfrm>
          <a:off x="1589315" y="376519"/>
          <a:ext cx="10309410" cy="6687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8868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6D1CA-3EF6-D3CC-778B-EF3D16D41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535DE0-7C12-EF75-B485-C93EFB4B7B3F}"/>
              </a:ext>
            </a:extLst>
          </p:cNvPr>
          <p:cNvSpPr/>
          <p:nvPr/>
        </p:nvSpPr>
        <p:spPr>
          <a:xfrm>
            <a:off x="-1" y="0"/>
            <a:ext cx="794658" cy="6858000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407FE6-ADE3-D8A8-4ABF-AA0BF63E70E3}"/>
              </a:ext>
            </a:extLst>
          </p:cNvPr>
          <p:cNvSpPr txBox="1"/>
          <p:nvPr/>
        </p:nvSpPr>
        <p:spPr>
          <a:xfrm>
            <a:off x="1589315" y="360834"/>
            <a:ext cx="10602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A quick note about </a:t>
            </a:r>
            <a:r>
              <a:rPr lang="en-US" sz="3200" b="1" i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how</a:t>
            </a:r>
            <a:r>
              <a:rPr lang="en-US" sz="3200" b="1" dirty="0">
                <a:solidFill>
                  <a:srgbClr val="1C4E69"/>
                </a:solidFill>
                <a:latin typeface="Poppins" pitchFamily="2" charset="77"/>
                <a:cs typeface="Poppins" pitchFamily="2" charset="77"/>
              </a:rPr>
              <a:t> to understand people’s experiences….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D5F49-EF71-D266-DF9E-72261FEF801E}"/>
              </a:ext>
            </a:extLst>
          </p:cNvPr>
          <p:cNvSpPr/>
          <p:nvPr/>
        </p:nvSpPr>
        <p:spPr>
          <a:xfrm>
            <a:off x="794657" y="0"/>
            <a:ext cx="522079" cy="6858000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B89F3-1472-569E-2A02-7AD418CCCD68}"/>
              </a:ext>
            </a:extLst>
          </p:cNvPr>
          <p:cNvSpPr txBox="1"/>
          <p:nvPr/>
        </p:nvSpPr>
        <p:spPr>
          <a:xfrm>
            <a:off x="8023765" y="2144682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Photo 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87B540-4880-6F5D-5C4B-8C541CDF9C7B}"/>
              </a:ext>
            </a:extLst>
          </p:cNvPr>
          <p:cNvSpPr txBox="1"/>
          <p:nvPr/>
        </p:nvSpPr>
        <p:spPr>
          <a:xfrm>
            <a:off x="1631963" y="1646653"/>
            <a:ext cx="9342120" cy="486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Questions for consideration:</a:t>
            </a:r>
          </a:p>
          <a:p>
            <a:pPr marL="914400" lvl="1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Who are the people most impacted by the focus issue?  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do you know this?  What perspectives might be missing?  </a:t>
            </a:r>
            <a:r>
              <a:rPr lang="en-US" sz="20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Explicitly seek out the voices and perspectives that have not been included before.</a:t>
            </a:r>
          </a:p>
          <a:p>
            <a:pPr marL="914400" lvl="1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Where do the people most impacted by the focus issue live?  </a:t>
            </a:r>
            <a:r>
              <a:rPr lang="en-US" sz="20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Understand the perspectives from people who live and work in these places.</a:t>
            </a:r>
          </a:p>
          <a:p>
            <a:pPr marL="914400" lvl="1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Gather qualitative data to fill in the gaps of quantitative data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 What and from who do you need to find out more to tell the whole story?</a:t>
            </a:r>
          </a:p>
          <a:p>
            <a:pPr marL="914400" lvl="1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Go talk to people directly and spend time in these places.</a:t>
            </a:r>
          </a:p>
        </p:txBody>
      </p:sp>
    </p:spTree>
    <p:extLst>
      <p:ext uri="{BB962C8B-B14F-4D97-AF65-F5344CB8AC3E}">
        <p14:creationId xmlns:p14="http://schemas.microsoft.com/office/powerpoint/2010/main" val="120918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CA1B9F-0C38-7149-8CCF-B0A81238013F}"/>
              </a:ext>
            </a:extLst>
          </p:cNvPr>
          <p:cNvSpPr/>
          <p:nvPr/>
        </p:nvSpPr>
        <p:spPr>
          <a:xfrm rot="16200000">
            <a:off x="4130040" y="-1423417"/>
            <a:ext cx="3931921" cy="12191999"/>
          </a:xfrm>
          <a:prstGeom prst="rect">
            <a:avLst/>
          </a:prstGeom>
          <a:solidFill>
            <a:srgbClr val="5AD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A4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5EA855-0C37-E348-AF5D-44B9F3F9E2D6}"/>
              </a:ext>
            </a:extLst>
          </p:cNvPr>
          <p:cNvSpPr/>
          <p:nvPr/>
        </p:nvSpPr>
        <p:spPr>
          <a:xfrm rot="16200000">
            <a:off x="4452388" y="-1374097"/>
            <a:ext cx="3287225" cy="12192001"/>
          </a:xfrm>
          <a:prstGeom prst="rect">
            <a:avLst/>
          </a:prstGeom>
          <a:solidFill>
            <a:srgbClr val="07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A4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2C2303-6B30-734C-B752-4EF2A213402C}"/>
              </a:ext>
            </a:extLst>
          </p:cNvPr>
          <p:cNvSpPr/>
          <p:nvPr/>
        </p:nvSpPr>
        <p:spPr>
          <a:xfrm rot="16200000">
            <a:off x="4452389" y="-881612"/>
            <a:ext cx="3287223" cy="12191998"/>
          </a:xfrm>
          <a:prstGeom prst="rect">
            <a:avLst/>
          </a:prstGeom>
          <a:solidFill>
            <a:srgbClr val="1C4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nip Single Corner Rectangle 3">
            <a:extLst>
              <a:ext uri="{FF2B5EF4-FFF2-40B4-BE49-F238E27FC236}">
                <a16:creationId xmlns:a16="http://schemas.microsoft.com/office/drawing/2014/main" id="{1C575F44-7CF6-AB4B-9EF5-999F3C818FF5}"/>
              </a:ext>
            </a:extLst>
          </p:cNvPr>
          <p:cNvSpPr/>
          <p:nvPr/>
        </p:nvSpPr>
        <p:spPr>
          <a:xfrm>
            <a:off x="482184" y="371007"/>
            <a:ext cx="11227633" cy="6115987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569495" dist="247034" dir="2700000" algn="tl" rotWithShape="0">
              <a:schemeClr val="accent1">
                <a:lumMod val="5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D306B-2F4A-A04C-869A-F2D3BCB02312}"/>
              </a:ext>
            </a:extLst>
          </p:cNvPr>
          <p:cNvSpPr txBox="1"/>
          <p:nvPr/>
        </p:nvSpPr>
        <p:spPr>
          <a:xfrm>
            <a:off x="1879758" y="2090743"/>
            <a:ext cx="8432485" cy="119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latin typeface="Poppins" pitchFamily="2" charset="77"/>
                <a:cs typeface="Poppins" pitchFamily="2" charset="77"/>
              </a:rPr>
              <a:t>At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vero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eos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et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accusamus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et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iusto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odio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dignissimos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ducimus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qui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blanditiis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praesentium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voluptatum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deleniti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atque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corrupti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quos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dolores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et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quas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molestias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excepturi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sint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occaecati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cupiditate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non provident,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similique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sunt in culpa qui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officia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deserunt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mollitia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animi, id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est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laborum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et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dolorum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fuga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F555F-A5EC-C043-86D7-1AF1360C4E44}"/>
              </a:ext>
            </a:extLst>
          </p:cNvPr>
          <p:cNvSpPr txBox="1"/>
          <p:nvPr/>
        </p:nvSpPr>
        <p:spPr>
          <a:xfrm>
            <a:off x="2516839" y="3765671"/>
            <a:ext cx="8156157" cy="27946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Content Goes Here!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Content Goes Here!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Content Goes Here!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Content Goes Here!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oppins" pitchFamily="2" charset="77"/>
                <a:cs typeface="Poppins" pitchFamily="2" charset="77"/>
              </a:rPr>
              <a:t>Content Goes Here!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E8A47-30B3-5B9A-B01D-53D2C993E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35764"/>
            <a:ext cx="12192002" cy="68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93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845</Words>
  <Application>Microsoft Office PowerPoint</Application>
  <PresentationFormat>Widescreen</PresentationFormat>
  <Paragraphs>125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Poppins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2022-Now!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"Sandra Hughes" &lt;Sandra.Hughes@santacruzcountyca.gov&gt;</dc:creator>
  <cp:lastModifiedBy>Sven Stafford</cp:lastModifiedBy>
  <cp:revision>12</cp:revision>
  <dcterms:created xsi:type="dcterms:W3CDTF">2022-03-14T22:42:56Z</dcterms:created>
  <dcterms:modified xsi:type="dcterms:W3CDTF">2025-04-30T21:24:49Z</dcterms:modified>
</cp:coreProperties>
</file>