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5" r:id="rId6"/>
    <p:sldId id="260" r:id="rId7"/>
    <p:sldId id="302" r:id="rId8"/>
    <p:sldId id="282" r:id="rId9"/>
    <p:sldId id="301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52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1C627-9A51-4F50-95B0-722A47B7739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4D3E8-1430-4451-BE14-CF08CF0027FC}">
      <dgm:prSet phldrT="[Text]"/>
      <dgm:spPr/>
      <dgm:t>
        <a:bodyPr/>
        <a:lstStyle/>
        <a:p>
          <a:r>
            <a:rPr lang="en-US" dirty="0"/>
            <a:t>Hindering</a:t>
          </a:r>
        </a:p>
      </dgm:t>
    </dgm:pt>
    <dgm:pt modelId="{7EA45F31-CD5C-4C15-8FFE-38CA437F2114}" type="parTrans" cxnId="{F84D0525-1F8A-423C-A9E8-7B7ECE804C5E}">
      <dgm:prSet/>
      <dgm:spPr/>
      <dgm:t>
        <a:bodyPr/>
        <a:lstStyle/>
        <a:p>
          <a:endParaRPr lang="en-US"/>
        </a:p>
      </dgm:t>
    </dgm:pt>
    <dgm:pt modelId="{DA2AE64D-4AEC-4E4B-BF21-FB476BB76A92}" type="sibTrans" cxnId="{F84D0525-1F8A-423C-A9E8-7B7ECE804C5E}">
      <dgm:prSet/>
      <dgm:spPr/>
      <dgm:t>
        <a:bodyPr/>
        <a:lstStyle/>
        <a:p>
          <a:endParaRPr lang="en-US"/>
        </a:p>
      </dgm:t>
    </dgm:pt>
    <dgm:pt modelId="{CEDA3D22-078B-4C47-A00F-31A5BA6C9056}">
      <dgm:prSet phldrT="[Text]"/>
      <dgm:spPr/>
      <dgm:t>
        <a:bodyPr/>
        <a:lstStyle/>
        <a:p>
          <a:r>
            <a:rPr lang="en-US" dirty="0"/>
            <a:t>Helping</a:t>
          </a:r>
        </a:p>
      </dgm:t>
    </dgm:pt>
    <dgm:pt modelId="{97C28304-BA59-4296-9B55-F60FE1E2088D}" type="parTrans" cxnId="{1103325D-7C74-4D54-9F71-E01E47B52B2B}">
      <dgm:prSet/>
      <dgm:spPr/>
      <dgm:t>
        <a:bodyPr/>
        <a:lstStyle/>
        <a:p>
          <a:endParaRPr lang="en-US"/>
        </a:p>
      </dgm:t>
    </dgm:pt>
    <dgm:pt modelId="{6CADD22F-2542-4408-AABA-6A5E309BBFEB}" type="sibTrans" cxnId="{1103325D-7C74-4D54-9F71-E01E47B52B2B}">
      <dgm:prSet/>
      <dgm:spPr/>
      <dgm:t>
        <a:bodyPr/>
        <a:lstStyle/>
        <a:p>
          <a:endParaRPr lang="en-US"/>
        </a:p>
      </dgm:t>
    </dgm:pt>
    <dgm:pt modelId="{A63AB819-2238-4BC1-BC19-D1206CE9AF64}" type="pres">
      <dgm:prSet presAssocID="{4331C627-9A51-4F50-95B0-722A47B77397}" presName="compositeShape" presStyleCnt="0">
        <dgm:presLayoutVars>
          <dgm:chMax val="2"/>
          <dgm:dir/>
          <dgm:resizeHandles val="exact"/>
        </dgm:presLayoutVars>
      </dgm:prSet>
      <dgm:spPr/>
    </dgm:pt>
    <dgm:pt modelId="{8D1537A7-79A5-4C66-9C3F-C2B570C2C32D}" type="pres">
      <dgm:prSet presAssocID="{4331C627-9A51-4F50-95B0-722A47B77397}" presName="divider" presStyleLbl="fgShp" presStyleIdx="0" presStyleCnt="1"/>
      <dgm:spPr/>
    </dgm:pt>
    <dgm:pt modelId="{50FAB7F4-FA54-4235-8B90-E9E389A90A81}" type="pres">
      <dgm:prSet presAssocID="{3944D3E8-1430-4451-BE14-CF08CF0027FC}" presName="downArrow" presStyleLbl="node1" presStyleIdx="0" presStyleCnt="2"/>
      <dgm:spPr/>
    </dgm:pt>
    <dgm:pt modelId="{26D11AEB-6B61-4C27-9655-113150FE73D5}" type="pres">
      <dgm:prSet presAssocID="{3944D3E8-1430-4451-BE14-CF08CF0027FC}" presName="downArrowText" presStyleLbl="revTx" presStyleIdx="0" presStyleCnt="2">
        <dgm:presLayoutVars>
          <dgm:bulletEnabled val="1"/>
        </dgm:presLayoutVars>
      </dgm:prSet>
      <dgm:spPr/>
    </dgm:pt>
    <dgm:pt modelId="{EC049707-BEC0-4003-8F0D-5B57F7468734}" type="pres">
      <dgm:prSet presAssocID="{CEDA3D22-078B-4C47-A00F-31A5BA6C9056}" presName="upArrow" presStyleLbl="node1" presStyleIdx="1" presStyleCnt="2"/>
      <dgm:spPr/>
    </dgm:pt>
    <dgm:pt modelId="{5529F737-33F9-4936-9A5B-105E5A30F076}" type="pres">
      <dgm:prSet presAssocID="{CEDA3D22-078B-4C47-A00F-31A5BA6C9056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F84D0525-1F8A-423C-A9E8-7B7ECE804C5E}" srcId="{4331C627-9A51-4F50-95B0-722A47B77397}" destId="{3944D3E8-1430-4451-BE14-CF08CF0027FC}" srcOrd="0" destOrd="0" parTransId="{7EA45F31-CD5C-4C15-8FFE-38CA437F2114}" sibTransId="{DA2AE64D-4AEC-4E4B-BF21-FB476BB76A92}"/>
    <dgm:cxn modelId="{1103325D-7C74-4D54-9F71-E01E47B52B2B}" srcId="{4331C627-9A51-4F50-95B0-722A47B77397}" destId="{CEDA3D22-078B-4C47-A00F-31A5BA6C9056}" srcOrd="1" destOrd="0" parTransId="{97C28304-BA59-4296-9B55-F60FE1E2088D}" sibTransId="{6CADD22F-2542-4408-AABA-6A5E309BBFEB}"/>
    <dgm:cxn modelId="{F96F7F73-E127-4DFE-81A3-6835953C6060}" type="presOf" srcId="{4331C627-9A51-4F50-95B0-722A47B77397}" destId="{A63AB819-2238-4BC1-BC19-D1206CE9AF64}" srcOrd="0" destOrd="0" presId="urn:microsoft.com/office/officeart/2005/8/layout/arrow3"/>
    <dgm:cxn modelId="{464304E1-57C9-4EC5-9901-0BA85B828C9E}" type="presOf" srcId="{CEDA3D22-078B-4C47-A00F-31A5BA6C9056}" destId="{5529F737-33F9-4936-9A5B-105E5A30F076}" srcOrd="0" destOrd="0" presId="urn:microsoft.com/office/officeart/2005/8/layout/arrow3"/>
    <dgm:cxn modelId="{362430E1-6952-488F-8F82-B5111BB32EBA}" type="presOf" srcId="{3944D3E8-1430-4451-BE14-CF08CF0027FC}" destId="{26D11AEB-6B61-4C27-9655-113150FE73D5}" srcOrd="0" destOrd="0" presId="urn:microsoft.com/office/officeart/2005/8/layout/arrow3"/>
    <dgm:cxn modelId="{A0099009-6B45-4594-A646-0F46BFBB7318}" type="presParOf" srcId="{A63AB819-2238-4BC1-BC19-D1206CE9AF64}" destId="{8D1537A7-79A5-4C66-9C3F-C2B570C2C32D}" srcOrd="0" destOrd="0" presId="urn:microsoft.com/office/officeart/2005/8/layout/arrow3"/>
    <dgm:cxn modelId="{A342C83A-010A-4EC7-AB03-82D12E12E5FA}" type="presParOf" srcId="{A63AB819-2238-4BC1-BC19-D1206CE9AF64}" destId="{50FAB7F4-FA54-4235-8B90-E9E389A90A81}" srcOrd="1" destOrd="0" presId="urn:microsoft.com/office/officeart/2005/8/layout/arrow3"/>
    <dgm:cxn modelId="{C125BBB7-856B-4A07-B6D0-57EB90EC0B12}" type="presParOf" srcId="{A63AB819-2238-4BC1-BC19-D1206CE9AF64}" destId="{26D11AEB-6B61-4C27-9655-113150FE73D5}" srcOrd="2" destOrd="0" presId="urn:microsoft.com/office/officeart/2005/8/layout/arrow3"/>
    <dgm:cxn modelId="{CD3864D5-4962-4A22-A465-11B634F1FD2B}" type="presParOf" srcId="{A63AB819-2238-4BC1-BC19-D1206CE9AF64}" destId="{EC049707-BEC0-4003-8F0D-5B57F7468734}" srcOrd="3" destOrd="0" presId="urn:microsoft.com/office/officeart/2005/8/layout/arrow3"/>
    <dgm:cxn modelId="{D1D0B737-C85F-4614-B869-F7F6536C3C75}" type="presParOf" srcId="{A63AB819-2238-4BC1-BC19-D1206CE9AF64}" destId="{5529F737-33F9-4936-9A5B-105E5A30F07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537A7-79A5-4C66-9C3F-C2B570C2C32D}">
      <dsp:nvSpPr>
        <dsp:cNvPr id="0" name=""/>
        <dsp:cNvSpPr/>
      </dsp:nvSpPr>
      <dsp:spPr>
        <a:xfrm rot="21300000">
          <a:off x="22818" y="1717929"/>
          <a:ext cx="7390335" cy="84630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AB7F4-FA54-4235-8B90-E9E389A90A81}">
      <dsp:nvSpPr>
        <dsp:cNvPr id="0" name=""/>
        <dsp:cNvSpPr/>
      </dsp:nvSpPr>
      <dsp:spPr>
        <a:xfrm>
          <a:off x="892316" y="214108"/>
          <a:ext cx="2230791" cy="171286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11AEB-6B61-4C27-9655-113150FE73D5}">
      <dsp:nvSpPr>
        <dsp:cNvPr id="0" name=""/>
        <dsp:cNvSpPr/>
      </dsp:nvSpPr>
      <dsp:spPr>
        <a:xfrm>
          <a:off x="3941065" y="0"/>
          <a:ext cx="2379511" cy="179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Hindering</a:t>
          </a:r>
        </a:p>
      </dsp:txBody>
      <dsp:txXfrm>
        <a:off x="3941065" y="0"/>
        <a:ext cx="2379511" cy="1798508"/>
      </dsp:txXfrm>
    </dsp:sp>
    <dsp:sp modelId="{EC049707-BEC0-4003-8F0D-5B57F7468734}">
      <dsp:nvSpPr>
        <dsp:cNvPr id="0" name=""/>
        <dsp:cNvSpPr/>
      </dsp:nvSpPr>
      <dsp:spPr>
        <a:xfrm>
          <a:off x="4312864" y="2355190"/>
          <a:ext cx="2230791" cy="171286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9F737-33F9-4936-9A5B-105E5A30F076}">
      <dsp:nvSpPr>
        <dsp:cNvPr id="0" name=""/>
        <dsp:cNvSpPr/>
      </dsp:nvSpPr>
      <dsp:spPr>
        <a:xfrm>
          <a:off x="1115395" y="2483655"/>
          <a:ext cx="2379511" cy="179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Helping</a:t>
          </a:r>
        </a:p>
      </dsp:txBody>
      <dsp:txXfrm>
        <a:off x="1115395" y="2483655"/>
        <a:ext cx="2379511" cy="1798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42835-ED83-48C7-A6A0-05EC8604D5B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DADC2-5973-4447-B332-DD897824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5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5278-796C-4035-84CF-A5DB4929223B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359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ABC7-8059-4400-8CAB-CEE3DCF23C75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03865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B7F2-60F7-42DC-87C9-1A3BC93424C1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97418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200332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4288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4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2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4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74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200332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200404" y="2136900"/>
            <a:ext cx="40952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1748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54" lvl="1" indent="-304784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32" lvl="2" indent="-304784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09" lvl="3" indent="-304784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86" lvl="4" indent="-304784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62" lvl="5" indent="-304784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40" lvl="6" indent="-304784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418" lvl="7" indent="-304784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594" lvl="8" indent="-304784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7534096" y="2136900"/>
            <a:ext cx="40952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1748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54" lvl="1" indent="-304784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32" lvl="2" indent="-304784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09" lvl="3" indent="-304784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86" lvl="4" indent="-304784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62" lvl="5" indent="-304784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40" lvl="6" indent="-304784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418" lvl="7" indent="-304784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594" lvl="8" indent="-304784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529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9878-1007-43D6-8107-AC33A28C4D59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8745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ACDF-2AB9-428A-8610-96CCA6E2C676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37554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05B-73C6-48B7-B13D-67B12875185A}" type="datetime1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21861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7967-1AB0-4878-91A1-4A997C08B2A0}" type="datetime1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0206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B55-821A-4A6A-A6A2-0F81BC1E4194}" type="datetime1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53290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E43B-59D4-4655-AB1D-D8C4679894E7}" type="datetime1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08479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E216-948D-4BA4-89E5-ABA92A3AE6F8}" type="datetime1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15588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9A2F-5B25-4805-990F-12C150D8BDC4}" type="datetime1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25280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2FE1A-A3B1-4ADD-8C42-644F1A9B0D05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40933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sfoundation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229" y="309040"/>
            <a:ext cx="10473473" cy="1322930"/>
          </a:xfrm>
          <a:prstGeom prst="rect">
            <a:avLst/>
          </a:prstGeom>
        </p:spPr>
        <p:txBody>
          <a:bodyPr vert="horz" wrap="square" lIns="0" tIns="456696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dirty="0"/>
              <a:t>Factor Analysis</a:t>
            </a:r>
            <a:br>
              <a:rPr lang="en-US" sz="2800" dirty="0"/>
            </a:br>
            <a:r>
              <a:rPr sz="2800" dirty="0"/>
              <a:t>The</a:t>
            </a:r>
            <a:r>
              <a:rPr sz="2800" spc="-110" dirty="0"/>
              <a:t> </a:t>
            </a:r>
            <a:r>
              <a:rPr sz="2800" dirty="0"/>
              <a:t>Importance</a:t>
            </a:r>
            <a:r>
              <a:rPr sz="2800" spc="-75" dirty="0"/>
              <a:t> </a:t>
            </a:r>
            <a:r>
              <a:rPr sz="2800" dirty="0"/>
              <a:t>of</a:t>
            </a:r>
            <a:r>
              <a:rPr sz="2800" spc="-90" dirty="0"/>
              <a:t> </a:t>
            </a:r>
            <a:r>
              <a:rPr sz="2800" spc="-10" dirty="0"/>
              <a:t>Factors</a:t>
            </a:r>
            <a:endParaRPr sz="28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496FD3A-B9BD-5307-D9BF-3240D44A5F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0327" y="1905000"/>
            <a:ext cx="10473473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Factors shape how we create change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The actions we take are based on what we believe will lead to results.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Factors guide decision-making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They help us determine what to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expand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adjust, or stop to improve outcomes.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Validating factors through multiple perspectives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To fully understand what’s driving change, we need input from different people, data sources, and lived experiences. </a:t>
            </a:r>
          </a:p>
        </p:txBody>
      </p:sp>
      <p:pic>
        <p:nvPicPr>
          <p:cNvPr id="8" name="Graphic 7" descr="A puzzle piece">
            <a:extLst>
              <a:ext uri="{FF2B5EF4-FFF2-40B4-BE49-F238E27FC236}">
                <a16:creationId xmlns:a16="http://schemas.microsoft.com/office/drawing/2014/main" id="{BABA49EB-DDBE-F899-3DEC-19EFE1F24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1146" y="-235098"/>
            <a:ext cx="5022107" cy="37341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D5767-0DBC-3D37-2B53-646A5011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1</a:t>
            </a:fld>
            <a:endParaRPr lang="en-US"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13059"/>
            <a:ext cx="3726815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Steps</a:t>
            </a:r>
            <a:r>
              <a:rPr sz="2800" spc="-95" dirty="0"/>
              <a:t> </a:t>
            </a:r>
            <a:r>
              <a:rPr sz="2800" dirty="0"/>
              <a:t>of</a:t>
            </a:r>
            <a:r>
              <a:rPr sz="2800" spc="-95" dirty="0"/>
              <a:t> </a:t>
            </a:r>
            <a:r>
              <a:rPr sz="2800" dirty="0"/>
              <a:t>Factor</a:t>
            </a:r>
            <a:r>
              <a:rPr sz="2800" spc="-114" dirty="0"/>
              <a:t> </a:t>
            </a:r>
            <a:r>
              <a:rPr sz="2800" spc="-10" dirty="0"/>
              <a:t>Analysis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1101760"/>
            <a:ext cx="10972799" cy="4654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2000" dirty="0">
                <a:cs typeface="Poppins" panose="00000500000000000000" pitchFamily="2" charset="0"/>
              </a:rPr>
              <a:t>Complete</a:t>
            </a:r>
            <a:r>
              <a:rPr lang="en-US" sz="2000" spc="-40" dirty="0">
                <a:cs typeface="Poppins" panose="00000500000000000000" pitchFamily="2" charset="0"/>
              </a:rPr>
              <a:t> </a:t>
            </a:r>
            <a:r>
              <a:rPr lang="en-US" sz="2000" dirty="0">
                <a:cs typeface="Poppins" panose="00000500000000000000" pitchFamily="2" charset="0"/>
              </a:rPr>
              <a:t>an</a:t>
            </a:r>
            <a:r>
              <a:rPr lang="en-US" sz="2000" spc="-45" dirty="0">
                <a:cs typeface="Poppins" panose="00000500000000000000" pitchFamily="2" charset="0"/>
              </a:rPr>
              <a:t> </a:t>
            </a:r>
            <a:r>
              <a:rPr lang="en-US" sz="2000" dirty="0">
                <a:cs typeface="Poppins" panose="00000500000000000000" pitchFamily="2" charset="0"/>
              </a:rPr>
              <a:t>initial</a:t>
            </a:r>
            <a:r>
              <a:rPr lang="en-US" sz="2000" spc="-70" dirty="0">
                <a:cs typeface="Poppins" panose="00000500000000000000" pitchFamily="2" charset="0"/>
              </a:rPr>
              <a:t> </a:t>
            </a:r>
            <a:r>
              <a:rPr lang="en-US" sz="2000" dirty="0">
                <a:cs typeface="Poppins" panose="00000500000000000000" pitchFamily="2" charset="0"/>
              </a:rPr>
              <a:t>factor</a:t>
            </a:r>
            <a:r>
              <a:rPr lang="en-US" sz="2000" spc="-40" dirty="0">
                <a:cs typeface="Poppins" panose="00000500000000000000" pitchFamily="2" charset="0"/>
              </a:rPr>
              <a:t> </a:t>
            </a:r>
            <a:r>
              <a:rPr lang="en-US" sz="2000" dirty="0">
                <a:cs typeface="Poppins" panose="00000500000000000000" pitchFamily="2" charset="0"/>
              </a:rPr>
              <a:t>analysis</a:t>
            </a:r>
            <a:r>
              <a:rPr lang="en-US" sz="2000" spc="-65" dirty="0">
                <a:cs typeface="Poppins" panose="00000500000000000000" pitchFamily="2" charset="0"/>
              </a:rPr>
              <a:t> </a:t>
            </a:r>
            <a:r>
              <a:rPr lang="en-US" sz="2000" dirty="0">
                <a:cs typeface="Poppins" panose="00000500000000000000" pitchFamily="2" charset="0"/>
              </a:rPr>
              <a:t>using</a:t>
            </a:r>
            <a:r>
              <a:rPr lang="en-US" sz="2000" spc="-65" dirty="0">
                <a:cs typeface="Poppins" panose="00000500000000000000" pitchFamily="2" charset="0"/>
              </a:rPr>
              <a:t> </a:t>
            </a:r>
            <a:r>
              <a:rPr lang="en-US" sz="2000" dirty="0">
                <a:cs typeface="Poppins" panose="00000500000000000000" pitchFamily="2" charset="0"/>
              </a:rPr>
              <a:t>the</a:t>
            </a:r>
            <a:r>
              <a:rPr lang="en-US" sz="2000" spc="-35" dirty="0">
                <a:cs typeface="Poppins" panose="00000500000000000000" pitchFamily="2" charset="0"/>
              </a:rPr>
              <a:t> </a:t>
            </a:r>
            <a:r>
              <a:rPr lang="en-US" sz="2000" dirty="0">
                <a:cs typeface="Poppins" panose="00000500000000000000" pitchFamily="2" charset="0"/>
              </a:rPr>
              <a:t>steps</a:t>
            </a:r>
            <a:r>
              <a:rPr lang="en-US" sz="2000" spc="-45" dirty="0">
                <a:cs typeface="Poppins" panose="00000500000000000000" pitchFamily="2" charset="0"/>
              </a:rPr>
              <a:t> </a:t>
            </a:r>
            <a:r>
              <a:rPr lang="en-US" sz="2000" spc="-10" dirty="0">
                <a:cs typeface="Poppins" panose="00000500000000000000" pitchFamily="2" charset="0"/>
              </a:rPr>
              <a:t>below.</a:t>
            </a:r>
            <a:r>
              <a:rPr lang="en-US" sz="2000" spc="-20" dirty="0">
                <a:cs typeface="Poppins" panose="00000500000000000000" pitchFamily="2" charset="0"/>
              </a:rPr>
              <a:t> </a:t>
            </a:r>
          </a:p>
          <a:p>
            <a:pPr marL="12700" marR="5080">
              <a:spcBef>
                <a:spcPts val="95"/>
              </a:spcBef>
            </a:pPr>
            <a:endParaRPr lang="en-US" sz="2000" spc="-20" dirty="0">
              <a:cs typeface="Poppins" panose="00000500000000000000" pitchFamily="2" charset="0"/>
            </a:endParaRPr>
          </a:p>
          <a:p>
            <a:pPr marL="355600" marR="5080" indent="-342900">
              <a:spcBef>
                <a:spcPts val="95"/>
              </a:spcBef>
              <a:buFont typeface="+mj-lt"/>
              <a:buAutoNum type="arabicPeriod"/>
            </a:pPr>
            <a:r>
              <a:rPr lang="en-US" sz="2000" b="1" dirty="0">
                <a:cs typeface="Poppins" panose="00000500000000000000" pitchFamily="2" charset="0"/>
              </a:rPr>
              <a:t>Define the Current State</a:t>
            </a:r>
            <a:endParaRPr lang="en-US" sz="2000" dirty="0"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Poppins" panose="00000500000000000000" pitchFamily="2" charset="0"/>
              </a:rPr>
              <a:t>Is the trend improving, staying the same, or getting worse?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Poppins" panose="00000500000000000000" pitchFamily="2" charset="0"/>
              </a:rPr>
              <a:t>What data or evidence supports this?</a:t>
            </a:r>
          </a:p>
          <a:p>
            <a:pPr lvl="1"/>
            <a:endParaRPr lang="en-US" sz="2000" dirty="0">
              <a:cs typeface="Poppins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cs typeface="Poppins" panose="00000500000000000000" pitchFamily="2" charset="0"/>
              </a:rPr>
              <a:t>Identify Contributing Factors</a:t>
            </a:r>
            <a:endParaRPr lang="en-US" sz="2000" dirty="0"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cs typeface="Poppins" panose="00000500000000000000" pitchFamily="2" charset="0"/>
              </a:rPr>
              <a:t>Gains Being Made:</a:t>
            </a:r>
            <a:r>
              <a:rPr lang="en-US" sz="2000" dirty="0">
                <a:cs typeface="Poppins" panose="00000500000000000000" pitchFamily="2" charset="0"/>
              </a:rPr>
              <a:t> What’s driving progress or bright spots?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cs typeface="Poppins" panose="00000500000000000000" pitchFamily="2" charset="0"/>
              </a:rPr>
              <a:t>Challenges to Address:</a:t>
            </a:r>
            <a:r>
              <a:rPr lang="en-US" sz="2000" dirty="0">
                <a:cs typeface="Poppins" panose="00000500000000000000" pitchFamily="2" charset="0"/>
              </a:rPr>
              <a:t> What’s preventing improvement?</a:t>
            </a:r>
          </a:p>
          <a:p>
            <a:pPr lvl="1"/>
            <a:endParaRPr lang="en-US" sz="2000" dirty="0">
              <a:cs typeface="Poppins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cs typeface="Poppins" panose="00000500000000000000" pitchFamily="2" charset="0"/>
              </a:rPr>
              <a:t>Dig Deeper: What’s Beneath the Surface?</a:t>
            </a:r>
            <a:r>
              <a:rPr lang="en-US" sz="2000" dirty="0">
                <a:cs typeface="Poppins" panose="00000500000000000000" pitchFamily="2" charset="0"/>
              </a:rPr>
              <a:t> </a:t>
            </a:r>
            <a:r>
              <a:rPr lang="en-US" sz="2000" i="1" dirty="0">
                <a:cs typeface="Poppins" panose="00000500000000000000" pitchFamily="2" charset="0"/>
              </a:rPr>
              <a:t>(Iceberg Analysis)</a:t>
            </a:r>
            <a:endParaRPr lang="en-US" sz="2000" dirty="0"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cs typeface="Poppins" panose="00000500000000000000" pitchFamily="2" charset="0"/>
              </a:rPr>
              <a:t>Patterns</a:t>
            </a:r>
            <a:r>
              <a:rPr lang="en-US" sz="2000" dirty="0">
                <a:cs typeface="Poppins" panose="00000500000000000000" pitchFamily="2" charset="0"/>
              </a:rPr>
              <a:t> – What repeated behaviors or trends are influencing this result?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cs typeface="Poppins" panose="00000500000000000000" pitchFamily="2" charset="0"/>
              </a:rPr>
              <a:t>Structures</a:t>
            </a:r>
            <a:r>
              <a:rPr lang="en-US" sz="2000" dirty="0">
                <a:cs typeface="Poppins" panose="00000500000000000000" pitchFamily="2" charset="0"/>
              </a:rPr>
              <a:t> – What policies, systems, or power dynamics are shaping the outcome?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cs typeface="Poppins" panose="00000500000000000000" pitchFamily="2" charset="0"/>
              </a:rPr>
              <a:t>Mental Models</a:t>
            </a:r>
            <a:r>
              <a:rPr lang="en-US" sz="2000" dirty="0">
                <a:cs typeface="Poppins" panose="00000500000000000000" pitchFamily="2" charset="0"/>
              </a:rPr>
              <a:t> – What beliefs or assumptions keep the current state in place?</a:t>
            </a:r>
            <a:endParaRPr lang="en-US" sz="2000" dirty="0">
              <a:cs typeface="Calibri"/>
            </a:endParaRPr>
          </a:p>
          <a:p>
            <a:pPr marL="12700"/>
            <a:endParaRPr sz="20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62182-AA98-5B95-857A-B277879E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68E05-8D48-F9A2-626B-50974618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2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11405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599" y="1071492"/>
            <a:ext cx="4648201" cy="5181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8199" y="5867400"/>
            <a:ext cx="3810000" cy="3883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90"/>
              </a:spcBef>
            </a:pPr>
            <a:r>
              <a:rPr sz="1200" dirty="0">
                <a:latin typeface="Calibri"/>
                <a:cs typeface="Calibri"/>
              </a:rPr>
              <a:t>Adapted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Systems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Thinking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Schools,</a:t>
            </a:r>
            <a:r>
              <a:rPr lang="en-US"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Waters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Foundation,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  <a:hlinkClick r:id="rId3"/>
              </a:rPr>
              <a:t>www.watersfoundation.org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849316"/>
            <a:ext cx="10515600" cy="44435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Keeping</a:t>
            </a:r>
            <a:r>
              <a:rPr sz="2800" spc="-85" dirty="0"/>
              <a:t> </a:t>
            </a:r>
            <a:r>
              <a:rPr sz="2800" dirty="0"/>
              <a:t>Systems</a:t>
            </a:r>
            <a:r>
              <a:rPr sz="2800" spc="-80" dirty="0"/>
              <a:t> </a:t>
            </a:r>
            <a:r>
              <a:rPr sz="2800" dirty="0"/>
              <a:t>Thinking</a:t>
            </a:r>
            <a:r>
              <a:rPr sz="2800" spc="-85" dirty="0"/>
              <a:t> </a:t>
            </a:r>
            <a:r>
              <a:rPr sz="2800" dirty="0"/>
              <a:t>in</a:t>
            </a:r>
            <a:r>
              <a:rPr sz="2800" spc="-90" dirty="0"/>
              <a:t> </a:t>
            </a:r>
            <a:r>
              <a:rPr sz="2800" spc="-20" dirty="0"/>
              <a:t>Mind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04CBF46-313C-7F17-F0A0-68CE2D265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17" y="1669034"/>
            <a:ext cx="556653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Look below the surface</a:t>
            </a:r>
            <a:r>
              <a:rPr lang="en-US" altLang="en-US" sz="2400" dirty="0"/>
              <a:t> – Systems and history shape what we see.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Patterns drive change</a:t>
            </a:r>
            <a:r>
              <a:rPr lang="en-US" altLang="en-US" sz="2400" dirty="0"/>
              <a:t> – Trends come from repeated actions.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Different views matter</a:t>
            </a:r>
            <a:r>
              <a:rPr lang="en-US" altLang="en-US" sz="2400" dirty="0"/>
              <a:t> – Engaging diverse perspectives reveals factors.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Shift systems, not events</a:t>
            </a:r>
            <a:r>
              <a:rPr lang="en-US" altLang="en-US" sz="2400" dirty="0"/>
              <a:t> – Long-term change requires structural shifts.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9C553-29EC-99F3-3B8B-7AF2A9B8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CA30E-D4F1-FD96-C999-4C009ECA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3</a:t>
            </a:fld>
            <a:endParaRPr lang="en-US"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14591" y="757846"/>
            <a:ext cx="10515600" cy="538934"/>
          </a:xfrm>
          <a:prstGeom prst="rect">
            <a:avLst/>
          </a:prstGeom>
        </p:spPr>
        <p:txBody>
          <a:bodyPr vert="horz" wrap="square" lIns="0" tIns="107002" rIns="0" bIns="0" rtlCol="0" anchor="ctr">
            <a:spAutoFit/>
          </a:bodyPr>
          <a:lstStyle/>
          <a:p>
            <a:pPr marL="2850515" marR="5080" indent="-2562225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Getting</a:t>
            </a:r>
            <a:r>
              <a:rPr sz="2800" spc="-75" dirty="0"/>
              <a:t> </a:t>
            </a:r>
            <a:r>
              <a:rPr sz="2800" dirty="0"/>
              <a:t>to</a:t>
            </a:r>
            <a:r>
              <a:rPr sz="2800" spc="-35" dirty="0"/>
              <a:t> </a:t>
            </a:r>
            <a:r>
              <a:rPr sz="2800" dirty="0"/>
              <a:t>the</a:t>
            </a:r>
            <a:r>
              <a:rPr sz="2800" spc="-60" dirty="0"/>
              <a:t> </a:t>
            </a:r>
            <a:r>
              <a:rPr sz="2800" dirty="0"/>
              <a:t>Story</a:t>
            </a:r>
            <a:r>
              <a:rPr sz="2800" spc="-55" dirty="0"/>
              <a:t> </a:t>
            </a:r>
            <a:r>
              <a:rPr sz="2800" dirty="0"/>
              <a:t>Behind</a:t>
            </a:r>
            <a:r>
              <a:rPr sz="2800" spc="-50" dirty="0"/>
              <a:t> </a:t>
            </a:r>
            <a:r>
              <a:rPr sz="2800" dirty="0"/>
              <a:t>the</a:t>
            </a:r>
            <a:r>
              <a:rPr sz="2800" spc="-60" dirty="0"/>
              <a:t> </a:t>
            </a:r>
            <a:r>
              <a:rPr sz="2800" dirty="0"/>
              <a:t>Data</a:t>
            </a:r>
            <a:r>
              <a:rPr sz="2800" spc="-70" dirty="0"/>
              <a:t> </a:t>
            </a:r>
            <a:r>
              <a:rPr sz="2800" spc="-10" dirty="0"/>
              <a:t>Through Factor</a:t>
            </a:r>
            <a:r>
              <a:rPr sz="2800" spc="-130" dirty="0"/>
              <a:t> </a:t>
            </a:r>
            <a:r>
              <a:rPr sz="2800" spc="-10" dirty="0"/>
              <a:t>Analysis</a:t>
            </a:r>
          </a:p>
        </p:txBody>
      </p:sp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56D540D3-7B90-E4BB-63A9-852BB4C56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138139"/>
              </p:ext>
            </p:extLst>
          </p:nvPr>
        </p:nvGraphicFramePr>
        <p:xfrm>
          <a:off x="304800" y="1447800"/>
          <a:ext cx="7435973" cy="428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FF1DE15-188F-415B-95F1-E5EFCBC92A79}"/>
              </a:ext>
            </a:extLst>
          </p:cNvPr>
          <p:cNvCxnSpPr/>
          <p:nvPr/>
        </p:nvCxnSpPr>
        <p:spPr>
          <a:xfrm flipV="1">
            <a:off x="7010401" y="1793449"/>
            <a:ext cx="3657600" cy="1600200"/>
          </a:xfrm>
          <a:prstGeom prst="straightConnector1">
            <a:avLst/>
          </a:prstGeom>
          <a:ln w="1778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2CFBA2-523E-0FFD-1B7B-297BF7576D27}"/>
              </a:ext>
            </a:extLst>
          </p:cNvPr>
          <p:cNvSpPr txBox="1"/>
          <p:nvPr/>
        </p:nvSpPr>
        <p:spPr>
          <a:xfrm>
            <a:off x="3264822" y="6277309"/>
            <a:ext cx="151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State</a:t>
            </a: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0576E16F-5C73-FE33-B66A-60AE7B755C57}"/>
              </a:ext>
            </a:extLst>
          </p:cNvPr>
          <p:cNvSpPr/>
          <p:nvPr/>
        </p:nvSpPr>
        <p:spPr>
          <a:xfrm rot="16200000">
            <a:off x="3838600" y="3141645"/>
            <a:ext cx="426582" cy="591701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40A11F41-CBFC-7EA5-7688-1FEED9F5865F}"/>
              </a:ext>
            </a:extLst>
          </p:cNvPr>
          <p:cNvSpPr/>
          <p:nvPr/>
        </p:nvSpPr>
        <p:spPr>
          <a:xfrm rot="16200000">
            <a:off x="8625911" y="4272828"/>
            <a:ext cx="426582" cy="36576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37CBC32-3753-7418-DBA4-63D3640D70A4}"/>
              </a:ext>
            </a:extLst>
          </p:cNvPr>
          <p:cNvSpPr txBox="1"/>
          <p:nvPr/>
        </p:nvSpPr>
        <p:spPr>
          <a:xfrm>
            <a:off x="8081238" y="6277309"/>
            <a:ext cx="140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State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CB391B-D9FE-6C53-23B1-F1398660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ED82D9-A1DC-5133-859A-B8D243A2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4</a:t>
            </a:fld>
            <a:endParaRPr lang="en-US"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C77D5E01-E274-C8AC-9D34-7C132053C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07" y="447843"/>
            <a:ext cx="11157559" cy="59623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F5650-604D-2101-DF95-0AA2B59572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466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E0EB8-4500-C11D-F5A9-5A591E0AC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FCDB3EC-77E0-FA98-BEFD-9785D3E3B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3059"/>
            <a:ext cx="632460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/>
              <a:t>Factor Validation and Prioritization</a:t>
            </a:r>
            <a:endParaRPr sz="28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CEFE2AC-6F78-7E69-78DC-9C46BD4718B7}"/>
              </a:ext>
            </a:extLst>
          </p:cNvPr>
          <p:cNvSpPr txBox="1"/>
          <p:nvPr/>
        </p:nvSpPr>
        <p:spPr>
          <a:xfrm>
            <a:off x="838200" y="1101760"/>
            <a:ext cx="10972799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Validate Factors: Are We Seeing the Whole Picture?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Multiple Perspectives:</a:t>
            </a:r>
            <a:r>
              <a:rPr lang="en-US" sz="2000" dirty="0"/>
              <a:t> Have we gathered insights from diverse voices, including those most impacted?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Data &amp; Lived Experience:</a:t>
            </a:r>
            <a:r>
              <a:rPr lang="en-US" sz="2000" dirty="0"/>
              <a:t> Does the data align with what people are experiencing on the ground?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Root Causes:</a:t>
            </a:r>
            <a:r>
              <a:rPr lang="en-US" sz="2000" dirty="0"/>
              <a:t> Have we dug deep enough to uncover the true drivers of the issue?</a:t>
            </a:r>
          </a:p>
          <a:p>
            <a:pPr lvl="1"/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Prioritize Action: Where Should We Focus?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Impact:</a:t>
            </a:r>
            <a:r>
              <a:rPr lang="en-US" sz="2000" dirty="0"/>
              <a:t> Which factors have the greatest influence on the outcome?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Feasibility:</a:t>
            </a:r>
            <a:r>
              <a:rPr lang="en-US" sz="2000" dirty="0"/>
              <a:t> What can realistically be changed with available resources?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Leverage Points:</a:t>
            </a:r>
            <a:r>
              <a:rPr lang="en-US" sz="2000" dirty="0"/>
              <a:t> Where can small shifts create big results?</a:t>
            </a:r>
          </a:p>
          <a:p>
            <a:pPr lvl="1"/>
            <a:endParaRPr lang="en-US" sz="2000" dirty="0"/>
          </a:p>
          <a:p>
            <a:r>
              <a:rPr lang="en-US" sz="2000" dirty="0"/>
              <a:t>Prioritizing validated factors helps us focus on strategies that drive meaningful, lasting change.</a:t>
            </a:r>
          </a:p>
          <a:p>
            <a:pPr marL="12700"/>
            <a:endParaRPr lang="en-US" sz="20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37232-D0F7-4349-5644-B2656DE3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5049F-2324-4FFF-BA3A-DC80C65E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6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39684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01836E-C2D7-0EE4-CD70-8DC3FFA3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65" y="457200"/>
            <a:ext cx="9381269" cy="619782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7496A-8599-1AB2-1900-65C15AB275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954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06FE2-E52A-2108-BFE6-DEE88220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661" y="337036"/>
            <a:ext cx="8318089" cy="978872"/>
          </a:xfrm>
        </p:spPr>
        <p:txBody>
          <a:bodyPr/>
          <a:lstStyle/>
          <a:p>
            <a:r>
              <a:rPr lang="en-US" sz="3200" dirty="0"/>
              <a:t>Factor Validation leading to strongest strategy to increase Equity Forward CIP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E4E56-842E-B664-C8D3-EEDA3461A79A}"/>
              </a:ext>
            </a:extLst>
          </p:cNvPr>
          <p:cNvSpPr txBox="1"/>
          <p:nvPr/>
        </p:nvSpPr>
        <p:spPr>
          <a:xfrm>
            <a:off x="495296" y="1413914"/>
            <a:ext cx="5600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 FACTORS 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/>
              <a:t>Staff Capacity including focus, training, skill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/>
              <a:t>Community engagement for input and partnering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/>
              <a:t>Lack of Dedicated funding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/>
              <a:t>Competing Priorities – operating budget and other initiatives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/>
              <a:t>Emergency repairs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/>
              <a:t>Leadership priority and focus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/>
              <a:t>Grant funding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7EF0B-09E9-D0BD-E5A3-8965F7D1B650}"/>
              </a:ext>
            </a:extLst>
          </p:cNvPr>
          <p:cNvSpPr txBox="1"/>
          <p:nvPr/>
        </p:nvSpPr>
        <p:spPr>
          <a:xfrm>
            <a:off x="6266085" y="2060245"/>
            <a:ext cx="3957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en-US" i="1" dirty="0"/>
              <a:t>Several county staff groups discussed helping and hindering factors 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endParaRPr lang="en-US" i="1" dirty="0"/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en-US" i="1" dirty="0"/>
              <a:t>All indicated the need to commit resources to develop and train 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endParaRPr lang="en-US" b="1" i="1" dirty="0"/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en-US" b="1" i="1" dirty="0"/>
              <a:t>Discussion confirmed </a:t>
            </a:r>
            <a:r>
              <a:rPr lang="en-US" b="1" i="1" u="sng" dirty="0"/>
              <a:t>strongest strategy is to improve existing decision-making processes and sharpen equity focus and use of data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F5012-F4ED-F453-EAD4-F762B73F3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68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0F6A-A235-2037-FFF9-6F0E663F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555" y="442509"/>
            <a:ext cx="7898891" cy="1043711"/>
          </a:xfrm>
        </p:spPr>
        <p:txBody>
          <a:bodyPr/>
          <a:lstStyle/>
          <a:p>
            <a:r>
              <a:rPr lang="en-US" sz="3200" dirty="0"/>
              <a:t>Strong Strategies and small tests of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7728A-C059-6222-646E-D8DF4A2DC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3550" y="1486219"/>
            <a:ext cx="8724900" cy="3143299"/>
          </a:xfrm>
        </p:spPr>
        <p:txBody>
          <a:bodyPr/>
          <a:lstStyle/>
          <a:p>
            <a:r>
              <a:rPr lang="en-US" sz="2133" dirty="0"/>
              <a:t>Standardize Capital Budgeting Process and bring clarity to funding criteria</a:t>
            </a:r>
          </a:p>
          <a:p>
            <a:pPr lvl="1"/>
            <a:r>
              <a:rPr lang="en-US" sz="2133" dirty="0"/>
              <a:t>Define what equity means in the capital budgeting process</a:t>
            </a:r>
          </a:p>
          <a:p>
            <a:pPr lvl="1"/>
            <a:r>
              <a:rPr lang="en-US" sz="2133" dirty="0"/>
              <a:t>Improve and iterate Project Scoring instruments</a:t>
            </a:r>
          </a:p>
          <a:p>
            <a:pPr lvl="1"/>
            <a:r>
              <a:rPr lang="en-US" sz="2133" dirty="0"/>
              <a:t>Build staff capacity to understand and address  how capital investments do or do not proactively address the wellness, safety, and opportunities experienced by BIPOC and low income people</a:t>
            </a:r>
          </a:p>
          <a:p>
            <a:pPr lvl="1"/>
            <a:r>
              <a:rPr lang="en-US" sz="2133" dirty="0"/>
              <a:t>Provide technical assistance and training every step of the way</a:t>
            </a:r>
          </a:p>
          <a:p>
            <a:pPr lvl="1"/>
            <a:r>
              <a:rPr lang="en-US" sz="2133" dirty="0"/>
              <a:t>Collect data, analysis it and PDSA again!</a:t>
            </a:r>
          </a:p>
          <a:p>
            <a:pPr lvl="1"/>
            <a:r>
              <a:rPr lang="en-US" sz="2133" dirty="0"/>
              <a:t>Involve staff with different views of the process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3BC27-D303-1E95-F57B-16265F9F2C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0181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575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Poppins</vt:lpstr>
      <vt:lpstr>Wingdings</vt:lpstr>
      <vt:lpstr>Office Theme</vt:lpstr>
      <vt:lpstr>Factor Analysis The Importance of Factors</vt:lpstr>
      <vt:lpstr>Steps of Factor Analysis</vt:lpstr>
      <vt:lpstr>Keeping Systems Thinking in Mind</vt:lpstr>
      <vt:lpstr>Getting to the Story Behind the Data Through Factor Analysis</vt:lpstr>
      <vt:lpstr>PowerPoint Presentation</vt:lpstr>
      <vt:lpstr>Factor Validation and Prioritization</vt:lpstr>
      <vt:lpstr>PowerPoint Presentation</vt:lpstr>
      <vt:lpstr>Factor Validation leading to strongest strategy to increase Equity Forward CIP</vt:lpstr>
      <vt:lpstr>Strong Strategies and small tests of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Horwitz</dc:creator>
  <cp:lastModifiedBy>Elissa Benson</cp:lastModifiedBy>
  <cp:revision>3</cp:revision>
  <dcterms:created xsi:type="dcterms:W3CDTF">2025-03-10T18:31:29Z</dcterms:created>
  <dcterms:modified xsi:type="dcterms:W3CDTF">2025-03-26T19:02:58Z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2023-08-10T00:00:00Z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2025-03-10T00:00:00Z</vt:filetime>
  </property>
  <property fmtid="{D5CDD505-2E9C-101B-9397-08002B2CF9AE}" pid="5" name="Producer">
    <vt:lpwstr>Adobe PDF Library 21.7.131</vt:lpwstr>
  </property>
</Properties>
</file>