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61" r:id="rId5"/>
    <p:sldId id="259" r:id="rId6"/>
    <p:sldId id="260" r:id="rId7"/>
    <p:sldId id="265" r:id="rId8"/>
    <p:sldId id="271" r:id="rId9"/>
    <p:sldId id="273" r:id="rId10"/>
    <p:sldId id="266" r:id="rId11"/>
    <p:sldId id="274" r:id="rId12"/>
    <p:sldId id="268" r:id="rId13"/>
    <p:sldId id="267" r:id="rId1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964" autoAdjust="0"/>
    <p:restoredTop sz="94610"/>
  </p:normalViewPr>
  <p:slideViewPr>
    <p:cSldViewPr snapToGrid="0" snapToObjects="1">
      <p:cViewPr varScale="1">
        <p:scale>
          <a:sx n="78" d="100"/>
          <a:sy n="78" d="100"/>
        </p:scale>
        <p:origin x="1080"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1341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514350" y="4400550"/>
            <a:ext cx="4114800" cy="3600450"/>
          </a:xfrm>
          <a:prstGeom prst="rect">
            <a:avLst/>
          </a:prstGeom>
        </p:spPr>
        <p:txBody>
          <a:bodyPr/>
          <a:lstStyle/>
          <a:p>
            <a:r>
              <a:rPr lang="en-US" sz="1200" b="0" i="0" kern="1200" dirty="0">
                <a:solidFill>
                  <a:schemeClr val="tx1"/>
                </a:solidFill>
                <a:effectLst/>
                <a:latin typeface="+mn-lt"/>
                <a:ea typeface="+mn-ea"/>
                <a:cs typeface="+mn-cs"/>
              </a:rPr>
              <a:t>The VUCA Prime model was developed by Robert Johansen. Johansen flips the VUCA model and focuses on the characteristics and skills business leaders must develop to counter the effects of a VUCA environment. Johansen proposes that the best VUCA-driven disruptive leaders have a vision, understanding, clarity, and agility.</a:t>
            </a:r>
            <a:br>
              <a:rPr lang="en-US" dirty="0"/>
            </a:br>
            <a:endParaRPr lang="en-US" dirty="0"/>
          </a:p>
        </p:txBody>
      </p:sp>
    </p:spTree>
    <p:extLst>
      <p:ext uri="{BB962C8B-B14F-4D97-AF65-F5344CB8AC3E}">
        <p14:creationId xmlns:p14="http://schemas.microsoft.com/office/powerpoint/2010/main" val="14117485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70% experiential learning (learning by doing, cross-functional projects, cross-training)</a:t>
            </a:r>
          </a:p>
          <a:p>
            <a:r>
              <a:rPr lang="en-US" dirty="0"/>
              <a:t>20% social learning (learning from others through coaching, mentoring..)</a:t>
            </a:r>
          </a:p>
          <a:p>
            <a:r>
              <a:rPr lang="en-US" dirty="0"/>
              <a:t>10% formal learning (courses, workshops..)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EE9FD6-BDD7-1901-CAA5-E1866D5E9D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B9263D-7F40-A08F-1FFB-2E33CF5508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45C58F-A144-BA59-658D-80BA114DE6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2A20B9-5E19-A611-B4EC-CF3833EB8D0B}"/>
              </a:ext>
            </a:extLst>
          </p:cNvPr>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6675078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8184F1-9697-4180-2FBD-504799D0C4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1D3E55-511B-3D53-A991-48A20BDC50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7E691A-1187-ADD0-6417-476063B93A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63BB48-C310-C2C4-BA1E-5CEFD8AD2060}"/>
              </a:ext>
            </a:extLst>
          </p:cNvPr>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684403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0.png"/><Relationship Id="rId7" Type="http://schemas.openxmlformats.org/officeDocument/2006/relationships/image" Target="../media/image28.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27.png"/><Relationship Id="rId4" Type="http://schemas.openxmlformats.org/officeDocument/2006/relationships/image" Target="../media/image26.png"/></Relationships>
</file>

<file path=ppt/slides/_rels/slide11.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www.shrm.org/content/dam/en/shrm/topics-tools/news/hr-magazine/kronos_us_executive_summary_final.pdf?utm_source=chatgpt.com"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1.png"/><Relationship Id="rId7"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1.png"/><Relationship Id="rId7"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png"/></Relationships>
</file>

<file path=ppt/slides/_rels/slide9.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25.sv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24.png"/><Relationship Id="rId5" Type="http://schemas.openxmlformats.org/officeDocument/2006/relationships/image" Target="../media/image23.svg"/><Relationship Id="rId4"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E5A"/>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0D9488"/>
          </a:solidFill>
          <a:ln/>
        </p:spPr>
        <p:txBody>
          <a:bodyPr/>
          <a:lstStyle/>
          <a:p>
            <a:endParaRPr lang="en-US"/>
          </a:p>
        </p:txBody>
      </p:sp>
      <p:sp>
        <p:nvSpPr>
          <p:cNvPr id="3" name="Shape 1"/>
          <p:cNvSpPr/>
          <p:nvPr/>
        </p:nvSpPr>
        <p:spPr>
          <a:xfrm>
            <a:off x="6858000" y="-731520"/>
            <a:ext cx="3657600" cy="3657600"/>
          </a:xfrm>
          <a:prstGeom prst="ellipse">
            <a:avLst/>
          </a:prstGeom>
          <a:solidFill>
            <a:srgbClr val="1E3A6A">
              <a:alpha val="60000"/>
            </a:srgbClr>
          </a:solidFill>
          <a:ln w="12700">
            <a:solidFill>
              <a:srgbClr val="1E3A6A"/>
            </a:solidFill>
            <a:prstDash val="solid"/>
          </a:ln>
        </p:spPr>
        <p:txBody>
          <a:bodyPr/>
          <a:lstStyle/>
          <a:p>
            <a:endParaRPr lang="en-US"/>
          </a:p>
        </p:txBody>
      </p:sp>
      <p:sp>
        <p:nvSpPr>
          <p:cNvPr id="4" name="Shape 2"/>
          <p:cNvSpPr/>
          <p:nvPr/>
        </p:nvSpPr>
        <p:spPr>
          <a:xfrm>
            <a:off x="7498080" y="2743200"/>
            <a:ext cx="2194560" cy="2194560"/>
          </a:xfrm>
          <a:prstGeom prst="ellipse">
            <a:avLst/>
          </a:prstGeom>
          <a:solidFill>
            <a:srgbClr val="0D9488">
              <a:alpha val="30000"/>
            </a:srgbClr>
          </a:solidFill>
          <a:ln w="12700">
            <a:solidFill>
              <a:srgbClr val="0D9488"/>
            </a:solidFill>
            <a:prstDash val="solid"/>
          </a:ln>
        </p:spPr>
        <p:txBody>
          <a:bodyPr/>
          <a:lstStyle/>
          <a:p>
            <a:endParaRPr lang="en-US"/>
          </a:p>
        </p:txBody>
      </p:sp>
      <p:sp>
        <p:nvSpPr>
          <p:cNvPr id="5" name="Shape 3"/>
          <p:cNvSpPr/>
          <p:nvPr/>
        </p:nvSpPr>
        <p:spPr>
          <a:xfrm>
            <a:off x="457200" y="3474720"/>
            <a:ext cx="1463040" cy="1463040"/>
          </a:xfrm>
          <a:prstGeom prst="ellipse">
            <a:avLst/>
          </a:prstGeom>
          <a:solidFill>
            <a:srgbClr val="0D9488">
              <a:alpha val="25000"/>
            </a:srgbClr>
          </a:solidFill>
          <a:ln w="12700">
            <a:solidFill>
              <a:srgbClr val="0D9488"/>
            </a:solidFill>
            <a:prstDash val="solid"/>
          </a:ln>
        </p:spPr>
        <p:txBody>
          <a:bodyPr/>
          <a:lstStyle/>
          <a:p>
            <a:endParaRPr lang="en-US"/>
          </a:p>
        </p:txBody>
      </p:sp>
      <p:sp>
        <p:nvSpPr>
          <p:cNvPr id="8" name="Text 6"/>
          <p:cNvSpPr/>
          <p:nvPr/>
        </p:nvSpPr>
        <p:spPr>
          <a:xfrm>
            <a:off x="502920" y="691650"/>
            <a:ext cx="7772400" cy="914400"/>
          </a:xfrm>
          <a:prstGeom prst="rect">
            <a:avLst/>
          </a:prstGeom>
          <a:noFill/>
          <a:ln/>
        </p:spPr>
        <p:txBody>
          <a:bodyPr wrap="square" rtlCol="0" anchor="ctr"/>
          <a:lstStyle/>
          <a:p>
            <a:pPr marL="0" indent="0">
              <a:buNone/>
            </a:pPr>
            <a:r>
              <a:rPr lang="en-US" sz="5200" b="1" dirty="0">
                <a:solidFill>
                  <a:srgbClr val="FFFFFF"/>
                </a:solidFill>
                <a:latin typeface="Georgia" pitchFamily="34" charset="0"/>
                <a:ea typeface="Georgia" pitchFamily="34" charset="-122"/>
                <a:cs typeface="Georgia" pitchFamily="34" charset="-120"/>
              </a:rPr>
              <a:t>Cross-Training</a:t>
            </a:r>
            <a:endParaRPr lang="en-US" sz="5200" dirty="0"/>
          </a:p>
        </p:txBody>
      </p:sp>
      <p:sp>
        <p:nvSpPr>
          <p:cNvPr id="9" name="Text 7"/>
          <p:cNvSpPr/>
          <p:nvPr/>
        </p:nvSpPr>
        <p:spPr>
          <a:xfrm>
            <a:off x="565367" y="1717425"/>
            <a:ext cx="7315200" cy="685800"/>
          </a:xfrm>
          <a:prstGeom prst="rect">
            <a:avLst/>
          </a:prstGeom>
          <a:noFill/>
          <a:ln/>
        </p:spPr>
        <p:txBody>
          <a:bodyPr wrap="square" rtlCol="0" anchor="ctr"/>
          <a:lstStyle/>
          <a:p>
            <a:pPr marL="0" indent="0">
              <a:buNone/>
            </a:pPr>
            <a:r>
              <a:rPr lang="en-US" sz="3600" i="1" dirty="0">
                <a:solidFill>
                  <a:srgbClr val="5EEAD4"/>
                </a:solidFill>
                <a:latin typeface="Georgia" pitchFamily="34" charset="0"/>
                <a:ea typeface="Georgia" pitchFamily="34" charset="-122"/>
                <a:cs typeface="Georgia" pitchFamily="34" charset="-120"/>
              </a:rPr>
              <a:t>During VUCA Times</a:t>
            </a:r>
            <a:endParaRPr lang="en-US" sz="3600" dirty="0"/>
          </a:p>
        </p:txBody>
      </p:sp>
      <p:sp>
        <p:nvSpPr>
          <p:cNvPr id="10" name="Shape 8"/>
          <p:cNvSpPr/>
          <p:nvPr/>
        </p:nvSpPr>
        <p:spPr>
          <a:xfrm>
            <a:off x="565367" y="2548332"/>
            <a:ext cx="5112834" cy="0"/>
          </a:xfrm>
          <a:prstGeom prst="line">
            <a:avLst/>
          </a:prstGeom>
          <a:noFill/>
          <a:ln w="19050">
            <a:solidFill>
              <a:srgbClr val="0D9488"/>
            </a:solidFill>
            <a:prstDash val="solid"/>
          </a:ln>
        </p:spPr>
        <p:txBody>
          <a:bodyPr/>
          <a:lstStyle/>
          <a:p>
            <a:endParaRPr lang="en-US"/>
          </a:p>
        </p:txBody>
      </p:sp>
      <p:sp>
        <p:nvSpPr>
          <p:cNvPr id="11" name="Text 9"/>
          <p:cNvSpPr/>
          <p:nvPr/>
        </p:nvSpPr>
        <p:spPr>
          <a:xfrm>
            <a:off x="565367" y="2660681"/>
            <a:ext cx="7315200" cy="457200"/>
          </a:xfrm>
          <a:prstGeom prst="rect">
            <a:avLst/>
          </a:prstGeom>
          <a:noFill/>
          <a:ln/>
        </p:spPr>
        <p:txBody>
          <a:bodyPr wrap="square" rtlCol="0" anchor="ctr"/>
          <a:lstStyle/>
          <a:p>
            <a:pPr marL="0" indent="0">
              <a:buNone/>
            </a:pPr>
            <a:r>
              <a:rPr lang="en-US" sz="1300" dirty="0">
                <a:solidFill>
                  <a:srgbClr val="94A3B8"/>
                </a:solidFill>
                <a:latin typeface="Calibri" pitchFamily="34" charset="0"/>
                <a:ea typeface="Calibri" pitchFamily="34" charset="-122"/>
                <a:cs typeface="Calibri" pitchFamily="34" charset="-120"/>
              </a:rPr>
              <a:t>Building Agile, Resilient Organizations Through Multi-Skilled Workforces</a:t>
            </a:r>
            <a:endParaRPr lang="en-US" sz="1300" dirty="0"/>
          </a:p>
        </p:txBody>
      </p:sp>
      <p:pic>
        <p:nvPicPr>
          <p:cNvPr id="12" name="Image 0" descr="preencoded.png"/>
          <p:cNvPicPr>
            <a:picLocks noChangeAspect="1"/>
          </p:cNvPicPr>
          <p:nvPr/>
        </p:nvPicPr>
        <p:blipFill>
          <a:blip r:embed="rId3"/>
          <a:stretch>
            <a:fillRect/>
          </a:stretch>
        </p:blipFill>
        <p:spPr>
          <a:xfrm>
            <a:off x="7955280" y="3840480"/>
            <a:ext cx="822960" cy="822960"/>
          </a:xfrm>
          <a:prstGeom prst="rect">
            <a:avLst/>
          </a:prstGeom>
        </p:spPr>
      </p:pic>
      <p:sp>
        <p:nvSpPr>
          <p:cNvPr id="13" name="Text 9">
            <a:extLst>
              <a:ext uri="{FF2B5EF4-FFF2-40B4-BE49-F238E27FC236}">
                <a16:creationId xmlns:a16="http://schemas.microsoft.com/office/drawing/2014/main" id="{DAC10702-A962-69EE-AA91-8A8655B3FB85}"/>
              </a:ext>
            </a:extLst>
          </p:cNvPr>
          <p:cNvSpPr/>
          <p:nvPr/>
        </p:nvSpPr>
        <p:spPr>
          <a:xfrm>
            <a:off x="2305700" y="3666521"/>
            <a:ext cx="7315200" cy="457200"/>
          </a:xfrm>
          <a:prstGeom prst="rect">
            <a:avLst/>
          </a:prstGeom>
          <a:noFill/>
          <a:ln/>
        </p:spPr>
        <p:txBody>
          <a:bodyPr wrap="square" rtlCol="0" anchor="ctr"/>
          <a:lstStyle/>
          <a:p>
            <a:pPr marL="0" indent="0">
              <a:buNone/>
            </a:pPr>
            <a:endParaRPr lang="en-US" sz="1300" dirty="0"/>
          </a:p>
        </p:txBody>
      </p:sp>
      <p:sp>
        <p:nvSpPr>
          <p:cNvPr id="14" name="Text 9">
            <a:extLst>
              <a:ext uri="{FF2B5EF4-FFF2-40B4-BE49-F238E27FC236}">
                <a16:creationId xmlns:a16="http://schemas.microsoft.com/office/drawing/2014/main" id="{75E7ABE6-00FD-5E79-F189-260B035053DF}"/>
              </a:ext>
            </a:extLst>
          </p:cNvPr>
          <p:cNvSpPr/>
          <p:nvPr/>
        </p:nvSpPr>
        <p:spPr>
          <a:xfrm>
            <a:off x="3345293" y="3970857"/>
            <a:ext cx="4010051" cy="789324"/>
          </a:xfrm>
          <a:prstGeom prst="rect">
            <a:avLst/>
          </a:prstGeom>
          <a:noFill/>
          <a:ln/>
        </p:spPr>
        <p:txBody>
          <a:bodyPr wrap="square" rtlCol="0" anchor="ctr"/>
          <a:lstStyle/>
          <a:p>
            <a:pPr marL="0" indent="0">
              <a:buNone/>
            </a:pPr>
            <a:r>
              <a:rPr lang="en-US" sz="1400" dirty="0">
                <a:solidFill>
                  <a:srgbClr val="94A3B8"/>
                </a:solidFill>
                <a:latin typeface="Calibri" pitchFamily="34" charset="0"/>
                <a:ea typeface="Calibri" pitchFamily="34" charset="-122"/>
                <a:cs typeface="Calibri" pitchFamily="34" charset="-120"/>
              </a:rPr>
              <a:t>Sara Mezher, MPH</a:t>
            </a:r>
          </a:p>
          <a:p>
            <a:pPr marL="0" indent="0">
              <a:buNone/>
            </a:pPr>
            <a:r>
              <a:rPr lang="en-US" sz="1400" dirty="0">
                <a:solidFill>
                  <a:srgbClr val="94A3B8"/>
                </a:solidFill>
                <a:latin typeface="Calibri" pitchFamily="34" charset="0"/>
                <a:ea typeface="Calibri" pitchFamily="34" charset="-122"/>
                <a:cs typeface="Calibri" pitchFamily="34" charset="-120"/>
              </a:rPr>
              <a:t>Administrative Services Manager</a:t>
            </a:r>
          </a:p>
          <a:p>
            <a:pPr marL="0" indent="0">
              <a:buNone/>
            </a:pPr>
            <a:r>
              <a:rPr lang="en-US" sz="1400" dirty="0">
                <a:solidFill>
                  <a:srgbClr val="94A3B8"/>
                </a:solidFill>
                <a:latin typeface="Calibri" pitchFamily="34" charset="0"/>
                <a:ea typeface="Calibri" pitchFamily="34" charset="-122"/>
                <a:cs typeface="Calibri" pitchFamily="34" charset="-120"/>
              </a:rPr>
              <a:t>Fiscal Unit-Administrative Services</a:t>
            </a:r>
          </a:p>
          <a:p>
            <a:pPr marL="0" indent="0">
              <a:buNone/>
            </a:pPr>
            <a:r>
              <a:rPr lang="en-US" sz="1400" dirty="0">
                <a:solidFill>
                  <a:srgbClr val="94A3B8"/>
                </a:solidFill>
                <a:latin typeface="Calibri" pitchFamily="34" charset="0"/>
                <a:ea typeface="Calibri" pitchFamily="34" charset="-122"/>
                <a:cs typeface="Calibri" pitchFamily="34" charset="-120"/>
              </a:rPr>
              <a:t>County of Santa Cruz Human Services Department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1">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E5A"/>
          </a:solidFill>
          <a:ln/>
        </p:spPr>
        <p:txBody>
          <a:bodyPr/>
          <a:lstStyle/>
          <a:p>
            <a:endParaRPr lang="en-US"/>
          </a:p>
        </p:txBody>
      </p:sp>
      <p:sp>
        <p:nvSpPr>
          <p:cNvPr id="3" name="Text 1"/>
          <p:cNvSpPr/>
          <p:nvPr/>
        </p:nvSpPr>
        <p:spPr>
          <a:xfrm>
            <a:off x="365760" y="0"/>
            <a:ext cx="8412480" cy="82296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RECOMMENDATIONS</a:t>
            </a:r>
            <a:endParaRPr lang="en-US" sz="2200" dirty="0"/>
          </a:p>
        </p:txBody>
      </p:sp>
      <p:sp>
        <p:nvSpPr>
          <p:cNvPr id="4" name="Shape 2"/>
          <p:cNvSpPr/>
          <p:nvPr/>
        </p:nvSpPr>
        <p:spPr>
          <a:xfrm>
            <a:off x="0" y="822960"/>
            <a:ext cx="9144000" cy="64008"/>
          </a:xfrm>
          <a:prstGeom prst="rect">
            <a:avLst/>
          </a:prstGeom>
          <a:solidFill>
            <a:srgbClr val="0D9488"/>
          </a:solidFill>
          <a:ln/>
        </p:spPr>
        <p:txBody>
          <a:bodyPr/>
          <a:lstStyle/>
          <a:p>
            <a:endParaRPr lang="en-US"/>
          </a:p>
        </p:txBody>
      </p:sp>
      <p:sp>
        <p:nvSpPr>
          <p:cNvPr id="5" name="Shape 3"/>
          <p:cNvSpPr/>
          <p:nvPr/>
        </p:nvSpPr>
        <p:spPr>
          <a:xfrm>
            <a:off x="256032" y="987552"/>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256032" y="987552"/>
            <a:ext cx="2761488" cy="146304"/>
          </a:xfrm>
          <a:prstGeom prst="rect">
            <a:avLst/>
          </a:prstGeom>
          <a:solidFill>
            <a:srgbClr val="0D9488"/>
          </a:solidFill>
          <a:ln w="12700">
            <a:solidFill>
              <a:srgbClr val="0D9488"/>
            </a:solidFill>
            <a:prstDash val="solid"/>
          </a:ln>
        </p:spPr>
        <p:txBody>
          <a:bodyPr/>
          <a:lstStyle/>
          <a:p>
            <a:endParaRPr lang="en-US"/>
          </a:p>
        </p:txBody>
      </p:sp>
      <p:pic>
        <p:nvPicPr>
          <p:cNvPr id="7" name="Image 0" descr="preencoded.png"/>
          <p:cNvPicPr>
            <a:picLocks noChangeAspect="1"/>
          </p:cNvPicPr>
          <p:nvPr/>
        </p:nvPicPr>
        <p:blipFill>
          <a:blip r:embed="rId3"/>
          <a:stretch>
            <a:fillRect/>
          </a:stretch>
        </p:blipFill>
        <p:spPr>
          <a:xfrm>
            <a:off x="393192" y="1261872"/>
            <a:ext cx="365760" cy="365760"/>
          </a:xfrm>
          <a:prstGeom prst="rect">
            <a:avLst/>
          </a:prstGeom>
        </p:spPr>
      </p:pic>
      <p:sp>
        <p:nvSpPr>
          <p:cNvPr id="8" name="Text 5"/>
          <p:cNvSpPr/>
          <p:nvPr/>
        </p:nvSpPr>
        <p:spPr>
          <a:xfrm>
            <a:off x="850392" y="1170432"/>
            <a:ext cx="2084832"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Start with Skills Mapping</a:t>
            </a:r>
            <a:endParaRPr lang="en-US" sz="1200" dirty="0"/>
          </a:p>
        </p:txBody>
      </p:sp>
      <p:sp>
        <p:nvSpPr>
          <p:cNvPr id="9" name="Text 6"/>
          <p:cNvSpPr/>
          <p:nvPr/>
        </p:nvSpPr>
        <p:spPr>
          <a:xfrm>
            <a:off x="393192" y="1700784"/>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Use a skills matrix to identify gaps, overlaps, and critical knowledge holders before designing cross-training paths.</a:t>
            </a:r>
            <a:endParaRPr lang="en-US" sz="1050" dirty="0"/>
          </a:p>
        </p:txBody>
      </p:sp>
      <p:sp>
        <p:nvSpPr>
          <p:cNvPr id="10" name="Shape 7"/>
          <p:cNvSpPr/>
          <p:nvPr/>
        </p:nvSpPr>
        <p:spPr>
          <a:xfrm>
            <a:off x="3200400" y="987552"/>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8"/>
          <p:cNvSpPr/>
          <p:nvPr/>
        </p:nvSpPr>
        <p:spPr>
          <a:xfrm>
            <a:off x="3200400" y="987552"/>
            <a:ext cx="2761488" cy="146304"/>
          </a:xfrm>
          <a:prstGeom prst="rect">
            <a:avLst/>
          </a:prstGeom>
          <a:solidFill>
            <a:srgbClr val="1A2E5A"/>
          </a:solidFill>
          <a:ln w="12700">
            <a:solidFill>
              <a:srgbClr val="1A2E5A"/>
            </a:solidFill>
            <a:prstDash val="solid"/>
          </a:ln>
        </p:spPr>
        <p:txBody>
          <a:bodyPr/>
          <a:lstStyle/>
          <a:p>
            <a:endParaRPr lang="en-US"/>
          </a:p>
        </p:txBody>
      </p:sp>
      <p:pic>
        <p:nvPicPr>
          <p:cNvPr id="12" name="Image 1" descr="preencoded.png"/>
          <p:cNvPicPr>
            <a:picLocks noChangeAspect="1"/>
          </p:cNvPicPr>
          <p:nvPr/>
        </p:nvPicPr>
        <p:blipFill>
          <a:blip r:embed="rId4"/>
          <a:stretch>
            <a:fillRect/>
          </a:stretch>
        </p:blipFill>
        <p:spPr>
          <a:xfrm>
            <a:off x="3337560" y="1261872"/>
            <a:ext cx="365760" cy="365760"/>
          </a:xfrm>
          <a:prstGeom prst="rect">
            <a:avLst/>
          </a:prstGeom>
        </p:spPr>
      </p:pic>
      <p:sp>
        <p:nvSpPr>
          <p:cNvPr id="13" name="Text 9"/>
          <p:cNvSpPr/>
          <p:nvPr/>
        </p:nvSpPr>
        <p:spPr>
          <a:xfrm>
            <a:off x="3794760" y="1170432"/>
            <a:ext cx="2084832"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Balance Depth vs. Breadth</a:t>
            </a:r>
            <a:endParaRPr lang="en-US" sz="1200" dirty="0"/>
          </a:p>
        </p:txBody>
      </p:sp>
      <p:sp>
        <p:nvSpPr>
          <p:cNvPr id="14" name="Text 10"/>
          <p:cNvSpPr/>
          <p:nvPr/>
        </p:nvSpPr>
        <p:spPr>
          <a:xfrm>
            <a:off x="3337560" y="1700784"/>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Pair breadth rotations with deep-dive modules to ensure genuine competency transfer.</a:t>
            </a:r>
            <a:endParaRPr lang="en-US" sz="1050" dirty="0"/>
          </a:p>
        </p:txBody>
      </p:sp>
      <p:sp>
        <p:nvSpPr>
          <p:cNvPr id="15" name="Shape 11"/>
          <p:cNvSpPr/>
          <p:nvPr/>
        </p:nvSpPr>
        <p:spPr>
          <a:xfrm>
            <a:off x="6144768" y="987552"/>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2"/>
          <p:cNvSpPr/>
          <p:nvPr/>
        </p:nvSpPr>
        <p:spPr>
          <a:xfrm>
            <a:off x="6144768" y="987552"/>
            <a:ext cx="2761488" cy="146304"/>
          </a:xfrm>
          <a:prstGeom prst="rect">
            <a:avLst/>
          </a:prstGeom>
          <a:solidFill>
            <a:srgbClr val="F59E0B"/>
          </a:solidFill>
          <a:ln w="12700">
            <a:solidFill>
              <a:srgbClr val="F59E0B"/>
            </a:solidFill>
            <a:prstDash val="solid"/>
          </a:ln>
        </p:spPr>
        <p:txBody>
          <a:bodyPr/>
          <a:lstStyle/>
          <a:p>
            <a:endParaRPr lang="en-US"/>
          </a:p>
        </p:txBody>
      </p:sp>
      <p:pic>
        <p:nvPicPr>
          <p:cNvPr id="17" name="Image 2" descr="preencoded.png"/>
          <p:cNvPicPr>
            <a:picLocks noChangeAspect="1"/>
          </p:cNvPicPr>
          <p:nvPr/>
        </p:nvPicPr>
        <p:blipFill>
          <a:blip r:embed="rId5"/>
          <a:stretch>
            <a:fillRect/>
          </a:stretch>
        </p:blipFill>
        <p:spPr>
          <a:xfrm>
            <a:off x="6281928" y="1261872"/>
            <a:ext cx="365760" cy="365760"/>
          </a:xfrm>
          <a:prstGeom prst="rect">
            <a:avLst/>
          </a:prstGeom>
        </p:spPr>
      </p:pic>
      <p:sp>
        <p:nvSpPr>
          <p:cNvPr id="18" name="Text 13"/>
          <p:cNvSpPr/>
          <p:nvPr/>
        </p:nvSpPr>
        <p:spPr>
          <a:xfrm>
            <a:off x="6739128" y="1170432"/>
            <a:ext cx="2084832"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Incentivize Participation</a:t>
            </a:r>
            <a:endParaRPr lang="en-US" sz="1200" dirty="0"/>
          </a:p>
        </p:txBody>
      </p:sp>
      <p:sp>
        <p:nvSpPr>
          <p:cNvPr id="19" name="Text 14"/>
          <p:cNvSpPr/>
          <p:nvPr/>
        </p:nvSpPr>
        <p:spPr>
          <a:xfrm>
            <a:off x="6281928" y="1700784"/>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Tie cross-training completion to performance reviews, career advancement, and recognition programs.</a:t>
            </a:r>
            <a:endParaRPr lang="en-US" sz="1050" dirty="0"/>
          </a:p>
        </p:txBody>
      </p:sp>
      <p:sp>
        <p:nvSpPr>
          <p:cNvPr id="20" name="Shape 15"/>
          <p:cNvSpPr/>
          <p:nvPr/>
        </p:nvSpPr>
        <p:spPr>
          <a:xfrm>
            <a:off x="256032" y="2926080"/>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21" name="Shape 16"/>
          <p:cNvSpPr/>
          <p:nvPr/>
        </p:nvSpPr>
        <p:spPr>
          <a:xfrm>
            <a:off x="256032" y="2926080"/>
            <a:ext cx="2761488" cy="146304"/>
          </a:xfrm>
          <a:prstGeom prst="rect">
            <a:avLst/>
          </a:prstGeom>
          <a:solidFill>
            <a:srgbClr val="14B8A6"/>
          </a:solidFill>
          <a:ln w="12700">
            <a:solidFill>
              <a:srgbClr val="14B8A6"/>
            </a:solidFill>
            <a:prstDash val="solid"/>
          </a:ln>
        </p:spPr>
        <p:txBody>
          <a:bodyPr/>
          <a:lstStyle/>
          <a:p>
            <a:endParaRPr lang="en-US"/>
          </a:p>
        </p:txBody>
      </p:sp>
      <p:pic>
        <p:nvPicPr>
          <p:cNvPr id="22" name="Image 3" descr="preencoded.png"/>
          <p:cNvPicPr>
            <a:picLocks noChangeAspect="1"/>
          </p:cNvPicPr>
          <p:nvPr/>
        </p:nvPicPr>
        <p:blipFill>
          <a:blip r:embed="rId6"/>
          <a:stretch>
            <a:fillRect/>
          </a:stretch>
        </p:blipFill>
        <p:spPr>
          <a:xfrm>
            <a:off x="393192" y="3200400"/>
            <a:ext cx="365760" cy="365760"/>
          </a:xfrm>
          <a:prstGeom prst="rect">
            <a:avLst/>
          </a:prstGeom>
        </p:spPr>
      </p:pic>
      <p:sp>
        <p:nvSpPr>
          <p:cNvPr id="23" name="Text 17"/>
          <p:cNvSpPr/>
          <p:nvPr/>
        </p:nvSpPr>
        <p:spPr>
          <a:xfrm>
            <a:off x="850392" y="3108960"/>
            <a:ext cx="2084832"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Build a Skills Redundancy Index</a:t>
            </a:r>
            <a:endParaRPr lang="en-US" sz="1200" dirty="0"/>
          </a:p>
        </p:txBody>
      </p:sp>
      <p:sp>
        <p:nvSpPr>
          <p:cNvPr id="24" name="Text 18"/>
          <p:cNvSpPr/>
          <p:nvPr/>
        </p:nvSpPr>
        <p:spPr>
          <a:xfrm>
            <a:off x="393192" y="3639312"/>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Maintain a live dashboard showing coverage ratios for critical roles — targeting at least 2 backups per key function.</a:t>
            </a:r>
            <a:endParaRPr lang="en-US" sz="1050" dirty="0"/>
          </a:p>
        </p:txBody>
      </p:sp>
      <p:sp>
        <p:nvSpPr>
          <p:cNvPr id="25" name="Shape 19"/>
          <p:cNvSpPr/>
          <p:nvPr/>
        </p:nvSpPr>
        <p:spPr>
          <a:xfrm>
            <a:off x="3200400" y="2926080"/>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26" name="Shape 20"/>
          <p:cNvSpPr/>
          <p:nvPr/>
        </p:nvSpPr>
        <p:spPr>
          <a:xfrm>
            <a:off x="3200400" y="2926080"/>
            <a:ext cx="2761488" cy="146304"/>
          </a:xfrm>
          <a:prstGeom prst="rect">
            <a:avLst/>
          </a:prstGeom>
          <a:solidFill>
            <a:srgbClr val="0D9488"/>
          </a:solidFill>
          <a:ln w="12700">
            <a:solidFill>
              <a:srgbClr val="0D9488"/>
            </a:solidFill>
            <a:prstDash val="solid"/>
          </a:ln>
        </p:spPr>
        <p:txBody>
          <a:bodyPr/>
          <a:lstStyle/>
          <a:p>
            <a:endParaRPr lang="en-US"/>
          </a:p>
        </p:txBody>
      </p:sp>
      <p:pic>
        <p:nvPicPr>
          <p:cNvPr id="27" name="Image 4" descr="preencoded.png"/>
          <p:cNvPicPr>
            <a:picLocks noChangeAspect="1"/>
          </p:cNvPicPr>
          <p:nvPr/>
        </p:nvPicPr>
        <p:blipFill>
          <a:blip r:embed="rId7"/>
          <a:stretch>
            <a:fillRect/>
          </a:stretch>
        </p:blipFill>
        <p:spPr>
          <a:xfrm>
            <a:off x="3337560" y="3200400"/>
            <a:ext cx="365760" cy="365760"/>
          </a:xfrm>
          <a:prstGeom prst="rect">
            <a:avLst/>
          </a:prstGeom>
        </p:spPr>
      </p:pic>
      <p:sp>
        <p:nvSpPr>
          <p:cNvPr id="28" name="Text 21"/>
          <p:cNvSpPr/>
          <p:nvPr/>
        </p:nvSpPr>
        <p:spPr>
          <a:xfrm>
            <a:off x="3794760" y="3108960"/>
            <a:ext cx="2084832"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Embed in Onboarding</a:t>
            </a:r>
            <a:endParaRPr lang="en-US" sz="1200" dirty="0"/>
          </a:p>
        </p:txBody>
      </p:sp>
      <p:sp>
        <p:nvSpPr>
          <p:cNvPr id="29" name="Text 22"/>
          <p:cNvSpPr/>
          <p:nvPr/>
        </p:nvSpPr>
        <p:spPr>
          <a:xfrm>
            <a:off x="3337560" y="3639312"/>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Introduce cross-functional awareness from day one so that agility becomes a core cultural expectation.</a:t>
            </a:r>
            <a:endParaRPr lang="en-US" sz="1050" dirty="0"/>
          </a:p>
        </p:txBody>
      </p:sp>
      <p:sp>
        <p:nvSpPr>
          <p:cNvPr id="30" name="Shape 23"/>
          <p:cNvSpPr/>
          <p:nvPr/>
        </p:nvSpPr>
        <p:spPr>
          <a:xfrm>
            <a:off x="6144768" y="2926080"/>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31" name="Shape 24"/>
          <p:cNvSpPr/>
          <p:nvPr/>
        </p:nvSpPr>
        <p:spPr>
          <a:xfrm>
            <a:off x="6144768" y="2926080"/>
            <a:ext cx="2761488" cy="146304"/>
          </a:xfrm>
          <a:prstGeom prst="rect">
            <a:avLst/>
          </a:prstGeom>
          <a:solidFill>
            <a:srgbClr val="F59E0B"/>
          </a:solidFill>
          <a:ln w="12700">
            <a:solidFill>
              <a:srgbClr val="F59E0B"/>
            </a:solidFill>
            <a:prstDash val="solid"/>
          </a:ln>
        </p:spPr>
        <p:txBody>
          <a:bodyPr/>
          <a:lstStyle/>
          <a:p>
            <a:endParaRPr lang="en-US"/>
          </a:p>
        </p:txBody>
      </p:sp>
      <p:pic>
        <p:nvPicPr>
          <p:cNvPr id="32" name="Image 5" descr="preencoded.png"/>
          <p:cNvPicPr>
            <a:picLocks noChangeAspect="1"/>
          </p:cNvPicPr>
          <p:nvPr/>
        </p:nvPicPr>
        <p:blipFill>
          <a:blip r:embed="rId8"/>
          <a:stretch>
            <a:fillRect/>
          </a:stretch>
        </p:blipFill>
        <p:spPr>
          <a:xfrm>
            <a:off x="6281928" y="3200400"/>
            <a:ext cx="365760" cy="365760"/>
          </a:xfrm>
          <a:prstGeom prst="rect">
            <a:avLst/>
          </a:prstGeom>
        </p:spPr>
      </p:pic>
      <p:sp>
        <p:nvSpPr>
          <p:cNvPr id="33" name="Text 25"/>
          <p:cNvSpPr/>
          <p:nvPr/>
        </p:nvSpPr>
        <p:spPr>
          <a:xfrm>
            <a:off x="6739128" y="3108960"/>
            <a:ext cx="2084832"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Measure ROI Continuously</a:t>
            </a:r>
            <a:endParaRPr lang="en-US" sz="1200" dirty="0"/>
          </a:p>
        </p:txBody>
      </p:sp>
      <p:sp>
        <p:nvSpPr>
          <p:cNvPr id="34" name="Text 26"/>
          <p:cNvSpPr/>
          <p:nvPr/>
        </p:nvSpPr>
        <p:spPr>
          <a:xfrm>
            <a:off x="6281928" y="3639312"/>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Track absenteeism cost, time-to-fill gaps, and engagement scores quarterly. Report outcomes to leadership.</a:t>
            </a:r>
            <a:endParaRPr lang="en-US" sz="10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51435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026" name="Picture 2" descr="The VUCAD Framework – Disruptive Leadership Institute">
            <a:extLst>
              <a:ext uri="{FF2B5EF4-FFF2-40B4-BE49-F238E27FC236}">
                <a16:creationId xmlns:a16="http://schemas.microsoft.com/office/drawing/2014/main" id="{25C834C6-8D4F-BD9C-C84A-313CE60483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4361" b="6149"/>
          <a:stretch>
            <a:fillRect/>
          </a:stretch>
        </p:blipFill>
        <p:spPr bwMode="auto">
          <a:xfrm>
            <a:off x="20" y="961"/>
            <a:ext cx="9143980" cy="514253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57B88A64-52C9-7BCC-104E-59EF8D05CF53}"/>
              </a:ext>
            </a:extLst>
          </p:cNvPr>
          <p:cNvSpPr txBox="1"/>
          <p:nvPr/>
        </p:nvSpPr>
        <p:spPr>
          <a:xfrm>
            <a:off x="6111240" y="4857393"/>
            <a:ext cx="2941320" cy="215444"/>
          </a:xfrm>
          <a:prstGeom prst="rect">
            <a:avLst/>
          </a:prstGeom>
          <a:noFill/>
        </p:spPr>
        <p:txBody>
          <a:bodyPr wrap="square">
            <a:spAutoFit/>
          </a:bodyPr>
          <a:lstStyle/>
          <a:p>
            <a:r>
              <a:rPr lang="en-US" sz="800" dirty="0"/>
              <a:t>https://www.disruptiveleadership.institute/vucad-framework/</a:t>
            </a:r>
          </a:p>
        </p:txBody>
      </p:sp>
    </p:spTree>
    <p:extLst>
      <p:ext uri="{BB962C8B-B14F-4D97-AF65-F5344CB8AC3E}">
        <p14:creationId xmlns:p14="http://schemas.microsoft.com/office/powerpoint/2010/main" val="3822027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3">
    <p:bg>
      <p:bgPr>
        <a:solidFill>
          <a:srgbClr val="1A2E5A"/>
        </a:solidFill>
        <a:effectLst/>
      </p:bgPr>
    </p:bg>
    <p:spTree>
      <p:nvGrpSpPr>
        <p:cNvPr id="1" name=""/>
        <p:cNvGrpSpPr/>
        <p:nvPr/>
      </p:nvGrpSpPr>
      <p:grpSpPr>
        <a:xfrm>
          <a:off x="0" y="0"/>
          <a:ext cx="0" cy="0"/>
          <a:chOff x="0" y="0"/>
          <a:chExt cx="0" cy="0"/>
        </a:xfrm>
      </p:grpSpPr>
      <p:sp>
        <p:nvSpPr>
          <p:cNvPr id="2" name="Shape 0"/>
          <p:cNvSpPr/>
          <p:nvPr/>
        </p:nvSpPr>
        <p:spPr>
          <a:xfrm>
            <a:off x="0" y="4846320"/>
            <a:ext cx="9144000" cy="297180"/>
          </a:xfrm>
          <a:prstGeom prst="rect">
            <a:avLst/>
          </a:prstGeom>
          <a:solidFill>
            <a:srgbClr val="0D9488"/>
          </a:solidFill>
          <a:ln/>
        </p:spPr>
        <p:txBody>
          <a:bodyPr/>
          <a:lstStyle/>
          <a:p>
            <a:endParaRPr lang="en-US"/>
          </a:p>
        </p:txBody>
      </p:sp>
      <p:sp>
        <p:nvSpPr>
          <p:cNvPr id="3" name="Shape 1"/>
          <p:cNvSpPr/>
          <p:nvPr/>
        </p:nvSpPr>
        <p:spPr>
          <a:xfrm>
            <a:off x="-1097280" y="-914400"/>
            <a:ext cx="5029200" cy="5029200"/>
          </a:xfrm>
          <a:prstGeom prst="ellipse">
            <a:avLst/>
          </a:prstGeom>
          <a:solidFill>
            <a:srgbClr val="1E3A6A">
              <a:alpha val="50000"/>
            </a:srgbClr>
          </a:solidFill>
          <a:ln w="12700">
            <a:solidFill>
              <a:srgbClr val="1E3A6A"/>
            </a:solidFill>
            <a:prstDash val="solid"/>
          </a:ln>
        </p:spPr>
        <p:txBody>
          <a:bodyPr/>
          <a:lstStyle/>
          <a:p>
            <a:endParaRPr lang="en-US"/>
          </a:p>
        </p:txBody>
      </p:sp>
      <p:sp>
        <p:nvSpPr>
          <p:cNvPr id="4" name="Shape 2"/>
          <p:cNvSpPr/>
          <p:nvPr/>
        </p:nvSpPr>
        <p:spPr>
          <a:xfrm>
            <a:off x="6583680" y="2926080"/>
            <a:ext cx="3657600" cy="3657600"/>
          </a:xfrm>
          <a:prstGeom prst="ellipse">
            <a:avLst/>
          </a:prstGeom>
          <a:solidFill>
            <a:srgbClr val="0D9488">
              <a:alpha val="30000"/>
            </a:srgbClr>
          </a:solidFill>
          <a:ln w="12700">
            <a:solidFill>
              <a:srgbClr val="0D9488"/>
            </a:solidFill>
            <a:prstDash val="solid"/>
          </a:ln>
        </p:spPr>
        <p:txBody>
          <a:bodyPr/>
          <a:lstStyle/>
          <a:p>
            <a:endParaRPr lang="en-US"/>
          </a:p>
        </p:txBody>
      </p:sp>
      <p:pic>
        <p:nvPicPr>
          <p:cNvPr id="5" name="Image 0" descr="preencoded.png"/>
          <p:cNvPicPr>
            <a:picLocks noChangeAspect="1"/>
          </p:cNvPicPr>
          <p:nvPr/>
        </p:nvPicPr>
        <p:blipFill>
          <a:blip r:embed="rId3"/>
          <a:stretch>
            <a:fillRect/>
          </a:stretch>
        </p:blipFill>
        <p:spPr>
          <a:xfrm>
            <a:off x="3886200" y="411480"/>
            <a:ext cx="1371600" cy="1371600"/>
          </a:xfrm>
          <a:prstGeom prst="rect">
            <a:avLst/>
          </a:prstGeom>
        </p:spPr>
      </p:pic>
      <p:sp>
        <p:nvSpPr>
          <p:cNvPr id="6" name="Text 3"/>
          <p:cNvSpPr/>
          <p:nvPr/>
        </p:nvSpPr>
        <p:spPr>
          <a:xfrm>
            <a:off x="914400" y="1874520"/>
            <a:ext cx="7315200" cy="1005840"/>
          </a:xfrm>
          <a:prstGeom prst="rect">
            <a:avLst/>
          </a:prstGeom>
          <a:noFill/>
          <a:ln/>
        </p:spPr>
        <p:txBody>
          <a:bodyPr wrap="square" rtlCol="0" anchor="ctr"/>
          <a:lstStyle/>
          <a:p>
            <a:pPr marL="0" indent="0" algn="ctr">
              <a:lnSpc>
                <a:spcPct val="125000"/>
              </a:lnSpc>
              <a:buNone/>
            </a:pPr>
            <a:r>
              <a:rPr lang="en-US" sz="3000" b="1" dirty="0">
                <a:solidFill>
                  <a:srgbClr val="FFFFFF"/>
                </a:solidFill>
                <a:latin typeface="Georgia" pitchFamily="34" charset="0"/>
                <a:ea typeface="Georgia" pitchFamily="34" charset="-122"/>
                <a:cs typeface="Georgia" pitchFamily="34" charset="-120"/>
              </a:rPr>
              <a:t>Agile Teams Begin with</a:t>
            </a:r>
            <a:endParaRPr lang="en-US" sz="3000" dirty="0"/>
          </a:p>
          <a:p>
            <a:pPr marL="0" indent="0" algn="ctr">
              <a:lnSpc>
                <a:spcPct val="125000"/>
              </a:lnSpc>
              <a:buNone/>
            </a:pPr>
            <a:r>
              <a:rPr lang="en-US" sz="3000" b="1" dirty="0">
                <a:solidFill>
                  <a:srgbClr val="FFFFFF"/>
                </a:solidFill>
                <a:latin typeface="Georgia" pitchFamily="34" charset="0"/>
                <a:ea typeface="Georgia" pitchFamily="34" charset="-122"/>
                <a:cs typeface="Georgia" pitchFamily="34" charset="-120"/>
              </a:rPr>
              <a:t>Cross-Trained People</a:t>
            </a:r>
            <a:endParaRPr lang="en-US" sz="3000" dirty="0"/>
          </a:p>
        </p:txBody>
      </p:sp>
      <p:sp>
        <p:nvSpPr>
          <p:cNvPr id="7" name="Text 4"/>
          <p:cNvSpPr/>
          <p:nvPr/>
        </p:nvSpPr>
        <p:spPr>
          <a:xfrm>
            <a:off x="1371600" y="2971800"/>
            <a:ext cx="6400800" cy="658368"/>
          </a:xfrm>
          <a:prstGeom prst="rect">
            <a:avLst/>
          </a:prstGeom>
          <a:noFill/>
          <a:ln/>
        </p:spPr>
        <p:txBody>
          <a:bodyPr wrap="square" rtlCol="0" anchor="ctr"/>
          <a:lstStyle/>
          <a:p>
            <a:pPr marL="0" indent="0" algn="ctr">
              <a:lnSpc>
                <a:spcPct val="130000"/>
              </a:lnSpc>
              <a:buNone/>
            </a:pPr>
            <a:r>
              <a:rPr lang="en-US" sz="1300" i="1" dirty="0">
                <a:solidFill>
                  <a:srgbClr val="5EEAD4"/>
                </a:solidFill>
                <a:latin typeface="Calibri" pitchFamily="34" charset="0"/>
                <a:ea typeface="Calibri" pitchFamily="34" charset="-122"/>
                <a:cs typeface="Calibri" pitchFamily="34" charset="-120"/>
              </a:rPr>
              <a:t>In a VUCA world, the organizations that survive are the ones who invest in flexibility before they need it.</a:t>
            </a:r>
            <a:endParaRPr lang="en-US" sz="1300" dirty="0"/>
          </a:p>
        </p:txBody>
      </p:sp>
      <p:sp>
        <p:nvSpPr>
          <p:cNvPr id="8" name="Shape 5"/>
          <p:cNvSpPr/>
          <p:nvPr/>
        </p:nvSpPr>
        <p:spPr>
          <a:xfrm>
            <a:off x="3200400" y="3703320"/>
            <a:ext cx="2743200" cy="0"/>
          </a:xfrm>
          <a:prstGeom prst="line">
            <a:avLst/>
          </a:prstGeom>
          <a:noFill/>
          <a:ln w="19050">
            <a:solidFill>
              <a:srgbClr val="0D9488"/>
            </a:solidFill>
            <a:prstDash val="solid"/>
          </a:ln>
        </p:spPr>
        <p:txBody>
          <a:bodyPr/>
          <a:lstStyle/>
          <a:p>
            <a:endParaRPr lang="en-US"/>
          </a:p>
        </p:txBody>
      </p:sp>
      <p:sp>
        <p:nvSpPr>
          <p:cNvPr id="9" name="Text 6"/>
          <p:cNvSpPr/>
          <p:nvPr/>
        </p:nvSpPr>
        <p:spPr>
          <a:xfrm>
            <a:off x="937260" y="3803681"/>
            <a:ext cx="7315200" cy="457200"/>
          </a:xfrm>
          <a:prstGeom prst="rect">
            <a:avLst/>
          </a:prstGeom>
          <a:noFill/>
          <a:ln/>
        </p:spPr>
        <p:txBody>
          <a:bodyPr wrap="square" rtlCol="0" anchor="ctr"/>
          <a:lstStyle/>
          <a:p>
            <a:pPr marL="0" indent="0" algn="ctr">
              <a:buNone/>
            </a:pPr>
            <a:r>
              <a:rPr lang="en-US" sz="3600" b="1" dirty="0">
                <a:solidFill>
                  <a:schemeClr val="bg2"/>
                </a:solidFill>
                <a:latin typeface="Calibri" pitchFamily="34" charset="0"/>
                <a:ea typeface="Calibri" pitchFamily="34" charset="-122"/>
                <a:cs typeface="Calibri" pitchFamily="34" charset="-120"/>
              </a:rPr>
              <a:t>Questions &amp; Discussion</a:t>
            </a:r>
            <a:endParaRPr lang="en-US" sz="3600" b="1" dirty="0">
              <a:solidFill>
                <a:schemeClr val="bg2"/>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E5A"/>
          </a:solidFill>
          <a:ln/>
        </p:spPr>
        <p:txBody>
          <a:bodyPr/>
          <a:lstStyle/>
          <a:p>
            <a:endParaRPr lang="en-US"/>
          </a:p>
        </p:txBody>
      </p:sp>
      <p:sp>
        <p:nvSpPr>
          <p:cNvPr id="3" name="Text 1"/>
          <p:cNvSpPr/>
          <p:nvPr/>
        </p:nvSpPr>
        <p:spPr>
          <a:xfrm>
            <a:off x="365760" y="0"/>
            <a:ext cx="8412480" cy="82296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REFERENCES</a:t>
            </a:r>
            <a:endParaRPr lang="en-US" sz="2200" dirty="0"/>
          </a:p>
        </p:txBody>
      </p:sp>
      <p:sp>
        <p:nvSpPr>
          <p:cNvPr id="4" name="Shape 2"/>
          <p:cNvSpPr/>
          <p:nvPr/>
        </p:nvSpPr>
        <p:spPr>
          <a:xfrm>
            <a:off x="0" y="822960"/>
            <a:ext cx="9144000" cy="64008"/>
          </a:xfrm>
          <a:prstGeom prst="rect">
            <a:avLst/>
          </a:prstGeom>
          <a:solidFill>
            <a:srgbClr val="0D9488"/>
          </a:solidFill>
          <a:ln/>
        </p:spPr>
        <p:txBody>
          <a:bodyPr/>
          <a:lstStyle/>
          <a:p>
            <a:endParaRPr lang="en-US"/>
          </a:p>
        </p:txBody>
      </p:sp>
      <p:sp>
        <p:nvSpPr>
          <p:cNvPr id="5" name="Shape 3"/>
          <p:cNvSpPr/>
          <p:nvPr/>
        </p:nvSpPr>
        <p:spPr>
          <a:xfrm>
            <a:off x="347472" y="1097280"/>
            <a:ext cx="219456" cy="219456"/>
          </a:xfrm>
          <a:prstGeom prst="ellipse">
            <a:avLst/>
          </a:prstGeom>
          <a:solidFill>
            <a:srgbClr val="0D9488"/>
          </a:solidFill>
          <a:ln w="12700">
            <a:solidFill>
              <a:srgbClr val="0D9488"/>
            </a:solidFill>
            <a:prstDash val="solid"/>
          </a:ln>
        </p:spPr>
        <p:txBody>
          <a:bodyPr/>
          <a:lstStyle/>
          <a:p>
            <a:endParaRPr lang="en-US"/>
          </a:p>
        </p:txBody>
      </p:sp>
      <p:sp>
        <p:nvSpPr>
          <p:cNvPr id="6" name="Text 4"/>
          <p:cNvSpPr/>
          <p:nvPr/>
        </p:nvSpPr>
        <p:spPr>
          <a:xfrm>
            <a:off x="676656" y="987552"/>
            <a:ext cx="8138160" cy="438912"/>
          </a:xfrm>
          <a:prstGeom prst="rect">
            <a:avLst/>
          </a:prstGeom>
          <a:noFill/>
          <a:ln/>
        </p:spPr>
        <p:txBody>
          <a:bodyPr wrap="square" rtlCol="0" anchor="ctr"/>
          <a:lstStyle/>
          <a:p>
            <a:pPr marL="0" indent="0">
              <a:lnSpc>
                <a:spcPct val="120000"/>
              </a:lnSpc>
              <a:buNone/>
            </a:pPr>
            <a:r>
              <a:rPr lang="en-US" sz="1050" dirty="0">
                <a:solidFill>
                  <a:srgbClr val="0F172A"/>
                </a:solidFill>
                <a:latin typeface="+mj-lt"/>
                <a:ea typeface="Calibri" pitchFamily="34" charset="-122"/>
                <a:cs typeface="Calibri" pitchFamily="34" charset="-120"/>
              </a:rPr>
              <a:t>LinkedIn Learning. (2018). 2018 workplace learning report. LinkedIn Learning.</a:t>
            </a:r>
            <a:endParaRPr lang="en-US" sz="1050" dirty="0">
              <a:latin typeface="+mj-lt"/>
            </a:endParaRPr>
          </a:p>
        </p:txBody>
      </p:sp>
      <p:sp>
        <p:nvSpPr>
          <p:cNvPr id="7" name="Shape 5"/>
          <p:cNvSpPr/>
          <p:nvPr/>
        </p:nvSpPr>
        <p:spPr>
          <a:xfrm>
            <a:off x="347472" y="1591056"/>
            <a:ext cx="219456" cy="219456"/>
          </a:xfrm>
          <a:prstGeom prst="ellipse">
            <a:avLst/>
          </a:prstGeom>
          <a:solidFill>
            <a:srgbClr val="F59E0B"/>
          </a:solidFill>
          <a:ln w="12700">
            <a:solidFill>
              <a:srgbClr val="F59E0B"/>
            </a:solidFill>
            <a:prstDash val="solid"/>
          </a:ln>
        </p:spPr>
        <p:txBody>
          <a:bodyPr/>
          <a:lstStyle/>
          <a:p>
            <a:endParaRPr lang="en-US"/>
          </a:p>
        </p:txBody>
      </p:sp>
      <p:sp>
        <p:nvSpPr>
          <p:cNvPr id="8" name="Text 6"/>
          <p:cNvSpPr/>
          <p:nvPr/>
        </p:nvSpPr>
        <p:spPr>
          <a:xfrm>
            <a:off x="676656" y="1481328"/>
            <a:ext cx="8138160" cy="438912"/>
          </a:xfrm>
          <a:prstGeom prst="rect">
            <a:avLst/>
          </a:prstGeom>
          <a:noFill/>
          <a:ln/>
        </p:spPr>
        <p:txBody>
          <a:bodyPr wrap="square" rtlCol="0" anchor="ctr"/>
          <a:lstStyle/>
          <a:p>
            <a:pPr marL="0" indent="0">
              <a:lnSpc>
                <a:spcPct val="120000"/>
              </a:lnSpc>
              <a:buNone/>
            </a:pPr>
            <a:r>
              <a:rPr lang="en-US" sz="1050" dirty="0">
                <a:solidFill>
                  <a:srgbClr val="0F172A"/>
                </a:solidFill>
                <a:latin typeface="+mj-lt"/>
                <a:ea typeface="Calibri" pitchFamily="34" charset="-122"/>
                <a:cs typeface="Calibri" pitchFamily="34" charset="-120"/>
              </a:rPr>
              <a:t>Deloitte Insights. (2022). Global Human Capital Trends: The Social Enterprise at Work. Deloitte Touche Tohmatsu Limited.</a:t>
            </a:r>
            <a:endParaRPr lang="en-US" sz="1050" dirty="0">
              <a:latin typeface="+mj-lt"/>
            </a:endParaRPr>
          </a:p>
        </p:txBody>
      </p:sp>
      <p:sp>
        <p:nvSpPr>
          <p:cNvPr id="9" name="Shape 7"/>
          <p:cNvSpPr/>
          <p:nvPr/>
        </p:nvSpPr>
        <p:spPr>
          <a:xfrm>
            <a:off x="347472" y="2084832"/>
            <a:ext cx="219456" cy="219456"/>
          </a:xfrm>
          <a:prstGeom prst="ellipse">
            <a:avLst/>
          </a:prstGeom>
          <a:solidFill>
            <a:srgbClr val="0D9488"/>
          </a:solidFill>
          <a:ln w="12700">
            <a:solidFill>
              <a:srgbClr val="0D9488"/>
            </a:solidFill>
            <a:prstDash val="solid"/>
          </a:ln>
        </p:spPr>
        <p:txBody>
          <a:bodyPr/>
          <a:lstStyle/>
          <a:p>
            <a:endParaRPr lang="en-US"/>
          </a:p>
        </p:txBody>
      </p:sp>
      <p:sp>
        <p:nvSpPr>
          <p:cNvPr id="10" name="Text 8"/>
          <p:cNvSpPr/>
          <p:nvPr/>
        </p:nvSpPr>
        <p:spPr>
          <a:xfrm>
            <a:off x="676656" y="1975104"/>
            <a:ext cx="8138160" cy="438912"/>
          </a:xfrm>
          <a:prstGeom prst="rect">
            <a:avLst/>
          </a:prstGeom>
          <a:noFill/>
          <a:ln/>
        </p:spPr>
        <p:txBody>
          <a:bodyPr wrap="square" rtlCol="0" anchor="ctr"/>
          <a:lstStyle/>
          <a:p>
            <a:pPr>
              <a:lnSpc>
                <a:spcPct val="120000"/>
              </a:lnSpc>
            </a:pPr>
            <a:r>
              <a:rPr lang="en-US" sz="1050" dirty="0">
                <a:latin typeface="Calibri Light" panose="020F0302020204030204" pitchFamily="34" charset="0"/>
                <a:ea typeface="Calibri Light" panose="020F0302020204030204" pitchFamily="34" charset="0"/>
                <a:cs typeface="Calibri Light" panose="020F0302020204030204" pitchFamily="34" charset="0"/>
              </a:rPr>
              <a:t>Society for Human Resource Management, &amp; Kronos Incorporated. (2014). </a:t>
            </a:r>
            <a:r>
              <a:rPr lang="en-US" sz="1050" i="1" dirty="0">
                <a:latin typeface="Calibri Light" panose="020F0302020204030204" pitchFamily="34" charset="0"/>
                <a:ea typeface="Calibri Light" panose="020F0302020204030204" pitchFamily="34" charset="0"/>
                <a:cs typeface="Calibri Light" panose="020F0302020204030204" pitchFamily="34" charset="0"/>
              </a:rPr>
              <a:t>Total financial impact of employee absences in the U.S.: Executive summary</a:t>
            </a:r>
            <a:r>
              <a:rPr lang="en-US" sz="1050" dirty="0">
                <a:latin typeface="Calibri Light" panose="020F0302020204030204" pitchFamily="34" charset="0"/>
                <a:ea typeface="Calibri Light" panose="020F0302020204030204" pitchFamily="34" charset="0"/>
                <a:cs typeface="Calibri Light" panose="020F0302020204030204" pitchFamily="34" charset="0"/>
              </a:rPr>
              <a:t>. Society for Human Resource Management. </a:t>
            </a:r>
            <a:r>
              <a:rPr lang="en-US" sz="1050" dirty="0">
                <a:latin typeface="Calibri Light" panose="020F0302020204030204" pitchFamily="34" charset="0"/>
                <a:ea typeface="Calibri Light" panose="020F0302020204030204" pitchFamily="34" charset="0"/>
                <a:cs typeface="Calibri Light" panose="020F0302020204030204" pitchFamily="34" charset="0"/>
                <a:hlinkClick r:id="rId3"/>
              </a:rPr>
              <a:t>PDF Report</a:t>
            </a:r>
            <a:endParaRPr lang="en-US" sz="105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hape 9"/>
          <p:cNvSpPr/>
          <p:nvPr/>
        </p:nvSpPr>
        <p:spPr>
          <a:xfrm>
            <a:off x="347472" y="2578608"/>
            <a:ext cx="219456" cy="219456"/>
          </a:xfrm>
          <a:prstGeom prst="ellipse">
            <a:avLst/>
          </a:prstGeom>
          <a:solidFill>
            <a:srgbClr val="F59E0B"/>
          </a:solidFill>
          <a:ln w="12700">
            <a:solidFill>
              <a:srgbClr val="F59E0B"/>
            </a:solidFill>
            <a:prstDash val="solid"/>
          </a:ln>
        </p:spPr>
        <p:txBody>
          <a:bodyPr/>
          <a:lstStyle/>
          <a:p>
            <a:endParaRPr lang="en-US"/>
          </a:p>
        </p:txBody>
      </p:sp>
      <p:sp>
        <p:nvSpPr>
          <p:cNvPr id="12" name="Text 10"/>
          <p:cNvSpPr/>
          <p:nvPr/>
        </p:nvSpPr>
        <p:spPr>
          <a:xfrm>
            <a:off x="676656" y="2468880"/>
            <a:ext cx="8138160" cy="438912"/>
          </a:xfrm>
          <a:prstGeom prst="rect">
            <a:avLst/>
          </a:prstGeom>
          <a:noFill/>
          <a:ln/>
        </p:spPr>
        <p:txBody>
          <a:bodyPr wrap="square" rtlCol="0" anchor="ctr"/>
          <a:lstStyle/>
          <a:p>
            <a:pPr marL="0" indent="0">
              <a:lnSpc>
                <a:spcPct val="120000"/>
              </a:lnSpc>
              <a:buNone/>
            </a:pPr>
            <a:r>
              <a:rPr lang="en-US" sz="1050" dirty="0">
                <a:solidFill>
                  <a:srgbClr val="0F172A"/>
                </a:solidFill>
                <a:latin typeface="Calibri Light" panose="020F0302020204030204" pitchFamily="34" charset="0"/>
                <a:ea typeface="Calibri Light" panose="020F0302020204030204" pitchFamily="34" charset="0"/>
                <a:cs typeface="Calibri Light" panose="020F0302020204030204" pitchFamily="34" charset="0"/>
              </a:rPr>
              <a:t>Center for Creative Leadership (CCL). (2020). The 70-20-10 Rule for Leadership Development. CCL Press.</a:t>
            </a:r>
          </a:p>
        </p:txBody>
      </p:sp>
      <p:sp>
        <p:nvSpPr>
          <p:cNvPr id="13" name="Shape 11"/>
          <p:cNvSpPr/>
          <p:nvPr/>
        </p:nvSpPr>
        <p:spPr>
          <a:xfrm>
            <a:off x="347472" y="3072384"/>
            <a:ext cx="219456" cy="219456"/>
          </a:xfrm>
          <a:prstGeom prst="ellipse">
            <a:avLst/>
          </a:prstGeom>
          <a:solidFill>
            <a:srgbClr val="0D9488"/>
          </a:solidFill>
          <a:ln w="12700">
            <a:solidFill>
              <a:srgbClr val="0D9488"/>
            </a:solidFill>
            <a:prstDash val="solid"/>
          </a:ln>
        </p:spPr>
        <p:txBody>
          <a:bodyPr/>
          <a:lstStyle/>
          <a:p>
            <a:endParaRPr lang="en-US"/>
          </a:p>
        </p:txBody>
      </p:sp>
      <p:sp>
        <p:nvSpPr>
          <p:cNvPr id="14" name="Text 12"/>
          <p:cNvSpPr/>
          <p:nvPr/>
        </p:nvSpPr>
        <p:spPr>
          <a:xfrm>
            <a:off x="635344" y="3049197"/>
            <a:ext cx="8138160" cy="438912"/>
          </a:xfrm>
          <a:prstGeom prst="rect">
            <a:avLst/>
          </a:prstGeom>
          <a:noFill/>
          <a:ln/>
        </p:spPr>
        <p:txBody>
          <a:bodyPr wrap="square" rtlCol="0" anchor="ctr"/>
          <a:lstStyle/>
          <a:p>
            <a:pPr>
              <a:lnSpc>
                <a:spcPct val="120000"/>
              </a:lnSpc>
            </a:pPr>
            <a:r>
              <a:rPr lang="en-US" sz="1050" dirty="0">
                <a:latin typeface="+mj-lt"/>
              </a:rPr>
              <a:t>Love, J. H., &amp; Roper, S. (2009). Organizing innovation: Complementarities between cross-functional teams. </a:t>
            </a:r>
            <a:r>
              <a:rPr lang="en-US" sz="1050" i="1" dirty="0" err="1">
                <a:latin typeface="+mj-lt"/>
              </a:rPr>
              <a:t>Technovation</a:t>
            </a:r>
            <a:r>
              <a:rPr lang="en-US" sz="1050" i="1" dirty="0">
                <a:latin typeface="+mj-lt"/>
              </a:rPr>
              <a:t>, 29</a:t>
            </a:r>
            <a:r>
              <a:rPr lang="en-US" sz="1050" dirty="0">
                <a:latin typeface="+mj-lt"/>
              </a:rPr>
              <a:t>(3), 192–203. https://doi.org/10.1016/j.technovation.2008.07.008</a:t>
            </a:r>
            <a:endParaRPr lang="en-US" sz="1050" dirty="0">
              <a:solidFill>
                <a:srgbClr val="0F172A"/>
              </a:solidFill>
              <a:latin typeface="+mj-lt"/>
              <a:ea typeface="Calibri" pitchFamily="34" charset="-122"/>
              <a:cs typeface="Calibri" pitchFamily="34" charset="-120"/>
            </a:endParaRPr>
          </a:p>
          <a:p>
            <a:pPr marL="0" indent="0">
              <a:lnSpc>
                <a:spcPct val="120000"/>
              </a:lnSpc>
              <a:buNone/>
            </a:pPr>
            <a:endParaRPr lang="en-US" sz="1050" dirty="0"/>
          </a:p>
        </p:txBody>
      </p:sp>
      <p:sp>
        <p:nvSpPr>
          <p:cNvPr id="15" name="Shape 13"/>
          <p:cNvSpPr/>
          <p:nvPr/>
        </p:nvSpPr>
        <p:spPr>
          <a:xfrm>
            <a:off x="347472" y="3566160"/>
            <a:ext cx="219456" cy="219456"/>
          </a:xfrm>
          <a:prstGeom prst="ellipse">
            <a:avLst/>
          </a:prstGeom>
          <a:solidFill>
            <a:srgbClr val="F59E0B"/>
          </a:solidFill>
          <a:ln w="12700">
            <a:solidFill>
              <a:srgbClr val="F59E0B"/>
            </a:solidFill>
            <a:prstDash val="solid"/>
          </a:ln>
        </p:spPr>
        <p:txBody>
          <a:bodyPr/>
          <a:lstStyle/>
          <a:p>
            <a:endParaRPr lang="en-US"/>
          </a:p>
        </p:txBody>
      </p:sp>
      <p:sp>
        <p:nvSpPr>
          <p:cNvPr id="16" name="Text 14"/>
          <p:cNvSpPr/>
          <p:nvPr/>
        </p:nvSpPr>
        <p:spPr>
          <a:xfrm>
            <a:off x="676656" y="3456432"/>
            <a:ext cx="8138160" cy="438912"/>
          </a:xfrm>
          <a:prstGeom prst="rect">
            <a:avLst/>
          </a:prstGeom>
          <a:noFill/>
          <a:ln/>
        </p:spPr>
        <p:txBody>
          <a:bodyPr wrap="square" rtlCol="0" anchor="ctr"/>
          <a:lstStyle/>
          <a:p>
            <a:pPr marL="0" indent="0">
              <a:lnSpc>
                <a:spcPct val="120000"/>
              </a:lnSpc>
              <a:buNone/>
            </a:pPr>
            <a:r>
              <a:rPr lang="en-US" sz="1050" dirty="0">
                <a:solidFill>
                  <a:srgbClr val="0F172A"/>
                </a:solidFill>
                <a:latin typeface="Calibri Light" panose="020F0302020204030204" pitchFamily="34" charset="0"/>
                <a:ea typeface="Calibri Light" panose="020F0302020204030204" pitchFamily="34" charset="0"/>
                <a:cs typeface="Calibri Light" panose="020F0302020204030204" pitchFamily="34" charset="0"/>
              </a:rPr>
              <a:t>Bennett, N., &amp; Lemoine, G. J. (2014). What VUCA Really Means for You. Harvard Business Review, 92(1/2), 27.</a:t>
            </a:r>
            <a:endParaRPr lang="en-US" sz="105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7" name="Shape 15"/>
          <p:cNvSpPr/>
          <p:nvPr/>
        </p:nvSpPr>
        <p:spPr>
          <a:xfrm>
            <a:off x="375067" y="3993968"/>
            <a:ext cx="219456" cy="219456"/>
          </a:xfrm>
          <a:prstGeom prst="ellipse">
            <a:avLst/>
          </a:prstGeom>
          <a:solidFill>
            <a:srgbClr val="0D9488"/>
          </a:solidFill>
          <a:ln w="12700">
            <a:solidFill>
              <a:srgbClr val="0D9488"/>
            </a:solidFill>
            <a:prstDash val="solid"/>
          </a:ln>
        </p:spPr>
        <p:txBody>
          <a:bodyPr/>
          <a:lstStyle/>
          <a:p>
            <a:endParaRPr lang="en-US"/>
          </a:p>
        </p:txBody>
      </p:sp>
      <p:sp>
        <p:nvSpPr>
          <p:cNvPr id="18" name="Text 16"/>
          <p:cNvSpPr/>
          <p:nvPr/>
        </p:nvSpPr>
        <p:spPr>
          <a:xfrm>
            <a:off x="676656" y="3917877"/>
            <a:ext cx="8138160" cy="329184"/>
          </a:xfrm>
          <a:prstGeom prst="rect">
            <a:avLst/>
          </a:prstGeom>
          <a:noFill/>
          <a:ln/>
        </p:spPr>
        <p:txBody>
          <a:bodyPr wrap="square" rtlCol="0" anchor="ctr"/>
          <a:lstStyle/>
          <a:p>
            <a:pPr marL="0" indent="0">
              <a:lnSpc>
                <a:spcPct val="120000"/>
              </a:lnSpc>
              <a:buNone/>
            </a:pPr>
            <a:r>
              <a:rPr lang="en-US" sz="1050" dirty="0">
                <a:solidFill>
                  <a:srgbClr val="0F172A"/>
                </a:solidFill>
                <a:latin typeface="Calibri Light" panose="020F0302020204030204" pitchFamily="34" charset="0"/>
                <a:ea typeface="Calibri Light" panose="020F0302020204030204" pitchFamily="34" charset="0"/>
                <a:cs typeface="Calibri Light" panose="020F0302020204030204" pitchFamily="34" charset="0"/>
              </a:rPr>
              <a:t>Cascio, W. F. (2019). Managing Human Resources: Productivity, Quality of Work Life, Profits (11th ed.). McGraw-Hill.</a:t>
            </a:r>
            <a:endParaRPr lang="en-US" sz="105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9" name="Shape 17"/>
          <p:cNvSpPr/>
          <p:nvPr/>
        </p:nvSpPr>
        <p:spPr>
          <a:xfrm>
            <a:off x="349431" y="4411653"/>
            <a:ext cx="219456" cy="219456"/>
          </a:xfrm>
          <a:prstGeom prst="ellipse">
            <a:avLst/>
          </a:prstGeom>
          <a:solidFill>
            <a:srgbClr val="F59E0B"/>
          </a:solidFill>
          <a:ln w="12700">
            <a:solidFill>
              <a:srgbClr val="F59E0B"/>
            </a:solidFill>
            <a:prstDash val="solid"/>
          </a:ln>
        </p:spPr>
        <p:txBody>
          <a:bodyPr/>
          <a:lstStyle/>
          <a:p>
            <a:endParaRPr lang="en-US"/>
          </a:p>
        </p:txBody>
      </p:sp>
      <p:sp>
        <p:nvSpPr>
          <p:cNvPr id="20" name="Text 18"/>
          <p:cNvSpPr/>
          <p:nvPr/>
        </p:nvSpPr>
        <p:spPr>
          <a:xfrm>
            <a:off x="676656" y="4320540"/>
            <a:ext cx="8138160" cy="329184"/>
          </a:xfrm>
          <a:prstGeom prst="rect">
            <a:avLst/>
          </a:prstGeom>
          <a:noFill/>
          <a:ln/>
        </p:spPr>
        <p:txBody>
          <a:bodyPr wrap="square" rtlCol="0" anchor="ctr"/>
          <a:lstStyle/>
          <a:p>
            <a:pPr marL="0" indent="0">
              <a:lnSpc>
                <a:spcPct val="120000"/>
              </a:lnSpc>
              <a:buNone/>
            </a:pPr>
            <a:r>
              <a:rPr lang="en-US" sz="1050" dirty="0">
                <a:solidFill>
                  <a:srgbClr val="0F172A"/>
                </a:solidFill>
                <a:latin typeface="Calibri Light" panose="020F0302020204030204" pitchFamily="34" charset="0"/>
                <a:ea typeface="Calibri Light" panose="020F0302020204030204" pitchFamily="34" charset="0"/>
                <a:cs typeface="Calibri Light" panose="020F0302020204030204" pitchFamily="34" charset="0"/>
              </a:rPr>
              <a:t>Noe, R. A. (2020). Employee Training and Development (8th ed.). McGraw-Hill Education.</a:t>
            </a:r>
            <a:endParaRPr lang="en-US" sz="105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21" name="Shape 3">
            <a:extLst>
              <a:ext uri="{FF2B5EF4-FFF2-40B4-BE49-F238E27FC236}">
                <a16:creationId xmlns:a16="http://schemas.microsoft.com/office/drawing/2014/main" id="{3768E831-72B3-504D-18DC-DC089BBC265A}"/>
              </a:ext>
            </a:extLst>
          </p:cNvPr>
          <p:cNvSpPr/>
          <p:nvPr/>
        </p:nvSpPr>
        <p:spPr>
          <a:xfrm>
            <a:off x="347472" y="4860689"/>
            <a:ext cx="219456" cy="219456"/>
          </a:xfrm>
          <a:prstGeom prst="ellipse">
            <a:avLst/>
          </a:prstGeom>
          <a:solidFill>
            <a:srgbClr val="0D9488"/>
          </a:solidFill>
          <a:ln w="12700">
            <a:solidFill>
              <a:srgbClr val="0D9488"/>
            </a:solidFill>
            <a:prstDash val="solid"/>
          </a:ln>
        </p:spPr>
        <p:txBody>
          <a:bodyPr/>
          <a:lstStyle/>
          <a:p>
            <a:endParaRPr lang="en-US"/>
          </a:p>
        </p:txBody>
      </p:sp>
      <p:sp>
        <p:nvSpPr>
          <p:cNvPr id="22" name="TextBox 21">
            <a:extLst>
              <a:ext uri="{FF2B5EF4-FFF2-40B4-BE49-F238E27FC236}">
                <a16:creationId xmlns:a16="http://schemas.microsoft.com/office/drawing/2014/main" id="{6A1D43B1-7DC6-E183-2291-A535264DD967}"/>
              </a:ext>
            </a:extLst>
          </p:cNvPr>
          <p:cNvSpPr txBox="1"/>
          <p:nvPr/>
        </p:nvSpPr>
        <p:spPr>
          <a:xfrm>
            <a:off x="676656" y="4766340"/>
            <a:ext cx="8055537" cy="273280"/>
          </a:xfrm>
          <a:prstGeom prst="rect">
            <a:avLst/>
          </a:prstGeom>
          <a:noFill/>
        </p:spPr>
        <p:txBody>
          <a:bodyPr wrap="square" rtlCol="0">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F172A"/>
                </a:solidFill>
                <a:effectLst/>
                <a:uLnTx/>
                <a:uFillTx/>
                <a:latin typeface="Calibri Light" panose="020F0302020204030204" pitchFamily="34" charset="0"/>
                <a:ea typeface="Calibri Light" panose="020F0302020204030204" pitchFamily="34" charset="0"/>
                <a:cs typeface="Calibri Light" panose="020F0302020204030204" pitchFamily="34" charset="0"/>
              </a:rPr>
              <a:t>ATD. (2022). State of the Industry Report: Workplace Learning &amp; Performance. Association for Talent Development.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2926080" cy="5143500"/>
          </a:xfrm>
          <a:prstGeom prst="rect">
            <a:avLst/>
          </a:prstGeom>
          <a:solidFill>
            <a:srgbClr val="1A2E5A"/>
          </a:solidFill>
          <a:ln/>
        </p:spPr>
        <p:txBody>
          <a:bodyPr/>
          <a:lstStyle/>
          <a:p>
            <a:endParaRPr lang="en-US"/>
          </a:p>
        </p:txBody>
      </p:sp>
      <p:sp>
        <p:nvSpPr>
          <p:cNvPr id="3" name="Shape 1"/>
          <p:cNvSpPr/>
          <p:nvPr/>
        </p:nvSpPr>
        <p:spPr>
          <a:xfrm>
            <a:off x="0" y="0"/>
            <a:ext cx="137160" cy="5143500"/>
          </a:xfrm>
          <a:prstGeom prst="rect">
            <a:avLst/>
          </a:prstGeom>
          <a:solidFill>
            <a:srgbClr val="0D9488"/>
          </a:solidFill>
          <a:ln/>
        </p:spPr>
        <p:txBody>
          <a:bodyPr/>
          <a:lstStyle/>
          <a:p>
            <a:endParaRPr lang="en-US"/>
          </a:p>
        </p:txBody>
      </p:sp>
      <p:sp>
        <p:nvSpPr>
          <p:cNvPr id="4" name="Text 2"/>
          <p:cNvSpPr/>
          <p:nvPr/>
        </p:nvSpPr>
        <p:spPr>
          <a:xfrm>
            <a:off x="274320" y="457200"/>
            <a:ext cx="2468880" cy="548640"/>
          </a:xfrm>
          <a:prstGeom prst="rect">
            <a:avLst/>
          </a:prstGeom>
          <a:noFill/>
          <a:ln/>
        </p:spPr>
        <p:txBody>
          <a:bodyPr wrap="square" rtlCol="0" anchor="ctr"/>
          <a:lstStyle/>
          <a:p>
            <a:pPr marL="0" indent="0">
              <a:buNone/>
            </a:pPr>
            <a:r>
              <a:rPr lang="en-US" sz="2200" b="1" kern="0" spc="400" dirty="0">
                <a:solidFill>
                  <a:srgbClr val="5EEAD4"/>
                </a:solidFill>
                <a:latin typeface="Georgia" pitchFamily="34" charset="0"/>
                <a:ea typeface="Georgia" pitchFamily="34" charset="-122"/>
                <a:cs typeface="Georgia" pitchFamily="34" charset="-120"/>
              </a:rPr>
              <a:t>AGENDA</a:t>
            </a:r>
            <a:endParaRPr lang="en-US" sz="2200" dirty="0"/>
          </a:p>
        </p:txBody>
      </p:sp>
      <p:sp>
        <p:nvSpPr>
          <p:cNvPr id="5" name="Text 3"/>
          <p:cNvSpPr/>
          <p:nvPr/>
        </p:nvSpPr>
        <p:spPr>
          <a:xfrm>
            <a:off x="274320" y="1005840"/>
            <a:ext cx="2468880" cy="365760"/>
          </a:xfrm>
          <a:prstGeom prst="rect">
            <a:avLst/>
          </a:prstGeom>
          <a:noFill/>
          <a:ln/>
        </p:spPr>
        <p:txBody>
          <a:bodyPr wrap="square" rtlCol="0" anchor="ctr"/>
          <a:lstStyle/>
          <a:p>
            <a:pPr marL="0" indent="0">
              <a:buNone/>
            </a:pPr>
            <a:r>
              <a:rPr lang="en-US" sz="1100" i="1" dirty="0">
                <a:solidFill>
                  <a:srgbClr val="94A3B8"/>
                </a:solidFill>
                <a:latin typeface="Calibri" pitchFamily="34" charset="0"/>
                <a:ea typeface="Calibri" pitchFamily="34" charset="-122"/>
                <a:cs typeface="Calibri" pitchFamily="34" charset="-120"/>
              </a:rPr>
              <a:t>Today's Discussion</a:t>
            </a:r>
            <a:endParaRPr lang="en-US" sz="1100" dirty="0"/>
          </a:p>
        </p:txBody>
      </p:sp>
      <p:sp>
        <p:nvSpPr>
          <p:cNvPr id="6" name="Shape 4"/>
          <p:cNvSpPr/>
          <p:nvPr/>
        </p:nvSpPr>
        <p:spPr>
          <a:xfrm>
            <a:off x="3200400" y="256032"/>
            <a:ext cx="5577840" cy="777240"/>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7" name="Shape 5"/>
          <p:cNvSpPr/>
          <p:nvPr/>
        </p:nvSpPr>
        <p:spPr>
          <a:xfrm>
            <a:off x="3200400" y="256032"/>
            <a:ext cx="109728" cy="777240"/>
          </a:xfrm>
          <a:prstGeom prst="rect">
            <a:avLst/>
          </a:prstGeom>
          <a:solidFill>
            <a:srgbClr val="0D9488"/>
          </a:solidFill>
          <a:ln w="12700">
            <a:solidFill>
              <a:srgbClr val="0D9488"/>
            </a:solidFill>
            <a:prstDash val="solid"/>
          </a:ln>
        </p:spPr>
        <p:txBody>
          <a:bodyPr/>
          <a:lstStyle/>
          <a:p>
            <a:endParaRPr lang="en-US"/>
          </a:p>
        </p:txBody>
      </p:sp>
      <p:pic>
        <p:nvPicPr>
          <p:cNvPr id="8" name="Image 0" descr="preencoded.png"/>
          <p:cNvPicPr>
            <a:picLocks noChangeAspect="1"/>
          </p:cNvPicPr>
          <p:nvPr/>
        </p:nvPicPr>
        <p:blipFill>
          <a:blip r:embed="rId3"/>
          <a:stretch>
            <a:fillRect/>
          </a:stretch>
        </p:blipFill>
        <p:spPr>
          <a:xfrm>
            <a:off x="3429000" y="438912"/>
            <a:ext cx="329184" cy="329184"/>
          </a:xfrm>
          <a:prstGeom prst="rect">
            <a:avLst/>
          </a:prstGeom>
        </p:spPr>
      </p:pic>
      <p:sp>
        <p:nvSpPr>
          <p:cNvPr id="9" name="Text 6"/>
          <p:cNvSpPr/>
          <p:nvPr/>
        </p:nvSpPr>
        <p:spPr>
          <a:xfrm>
            <a:off x="3858768" y="274320"/>
            <a:ext cx="457200" cy="457200"/>
          </a:xfrm>
          <a:prstGeom prst="rect">
            <a:avLst/>
          </a:prstGeom>
          <a:noFill/>
          <a:ln/>
        </p:spPr>
        <p:txBody>
          <a:bodyPr wrap="square" lIns="0" tIns="0" rIns="0" bIns="0" rtlCol="0" anchor="ctr"/>
          <a:lstStyle/>
          <a:p>
            <a:pPr marL="0" indent="0">
              <a:buNone/>
            </a:pPr>
            <a:r>
              <a:rPr lang="en-US" sz="2400" b="1" dirty="0">
                <a:solidFill>
                  <a:srgbClr val="E2E8F0"/>
                </a:solidFill>
                <a:latin typeface="Georgia" pitchFamily="34" charset="0"/>
                <a:ea typeface="Georgia" pitchFamily="34" charset="-122"/>
                <a:cs typeface="Georgia" pitchFamily="34" charset="-120"/>
              </a:rPr>
              <a:t>01</a:t>
            </a:r>
            <a:endParaRPr lang="en-US" sz="2400" dirty="0"/>
          </a:p>
        </p:txBody>
      </p:sp>
      <p:sp>
        <p:nvSpPr>
          <p:cNvPr id="10" name="Text 7"/>
          <p:cNvSpPr/>
          <p:nvPr/>
        </p:nvSpPr>
        <p:spPr>
          <a:xfrm>
            <a:off x="4370832" y="384048"/>
            <a:ext cx="4206240" cy="411480"/>
          </a:xfrm>
          <a:prstGeom prst="rect">
            <a:avLst/>
          </a:prstGeom>
          <a:noFill/>
          <a:ln/>
        </p:spPr>
        <p:txBody>
          <a:bodyPr wrap="square" rtlCol="0" anchor="ctr"/>
          <a:lstStyle/>
          <a:p>
            <a:pPr marL="0" indent="0">
              <a:buNone/>
            </a:pPr>
            <a:r>
              <a:rPr lang="en-US" sz="1350" b="1" dirty="0">
                <a:solidFill>
                  <a:srgbClr val="0F172A"/>
                </a:solidFill>
                <a:latin typeface="Calibri" pitchFamily="34" charset="0"/>
                <a:ea typeface="Calibri" pitchFamily="34" charset="-122"/>
                <a:cs typeface="Calibri" pitchFamily="34" charset="-120"/>
              </a:rPr>
              <a:t>What Is Cross-Training?</a:t>
            </a:r>
            <a:endParaRPr lang="en-US" sz="1350" dirty="0"/>
          </a:p>
        </p:txBody>
      </p:sp>
      <p:sp>
        <p:nvSpPr>
          <p:cNvPr id="11" name="Shape 8"/>
          <p:cNvSpPr/>
          <p:nvPr/>
        </p:nvSpPr>
        <p:spPr>
          <a:xfrm>
            <a:off x="3200400" y="1170432"/>
            <a:ext cx="5577840" cy="777240"/>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12" name="Shape 9"/>
          <p:cNvSpPr/>
          <p:nvPr/>
        </p:nvSpPr>
        <p:spPr>
          <a:xfrm>
            <a:off x="3200400" y="1170432"/>
            <a:ext cx="109728" cy="777240"/>
          </a:xfrm>
          <a:prstGeom prst="rect">
            <a:avLst/>
          </a:prstGeom>
          <a:solidFill>
            <a:srgbClr val="F59E0B"/>
          </a:solidFill>
          <a:ln w="12700">
            <a:solidFill>
              <a:srgbClr val="F59E0B"/>
            </a:solidFill>
            <a:prstDash val="solid"/>
          </a:ln>
        </p:spPr>
        <p:txBody>
          <a:bodyPr/>
          <a:lstStyle/>
          <a:p>
            <a:endParaRPr lang="en-US"/>
          </a:p>
        </p:txBody>
      </p:sp>
      <p:pic>
        <p:nvPicPr>
          <p:cNvPr id="13" name="Image 1" descr="preencoded.png"/>
          <p:cNvPicPr>
            <a:picLocks noChangeAspect="1"/>
          </p:cNvPicPr>
          <p:nvPr/>
        </p:nvPicPr>
        <p:blipFill>
          <a:blip r:embed="rId4"/>
          <a:stretch>
            <a:fillRect/>
          </a:stretch>
        </p:blipFill>
        <p:spPr>
          <a:xfrm>
            <a:off x="3429000" y="1353312"/>
            <a:ext cx="329184" cy="329184"/>
          </a:xfrm>
          <a:prstGeom prst="rect">
            <a:avLst/>
          </a:prstGeom>
        </p:spPr>
      </p:pic>
      <p:sp>
        <p:nvSpPr>
          <p:cNvPr id="14" name="Text 10"/>
          <p:cNvSpPr/>
          <p:nvPr/>
        </p:nvSpPr>
        <p:spPr>
          <a:xfrm>
            <a:off x="3858768" y="1188720"/>
            <a:ext cx="457200" cy="457200"/>
          </a:xfrm>
          <a:prstGeom prst="rect">
            <a:avLst/>
          </a:prstGeom>
          <a:noFill/>
          <a:ln/>
        </p:spPr>
        <p:txBody>
          <a:bodyPr wrap="square" lIns="0" tIns="0" rIns="0" bIns="0" rtlCol="0" anchor="ctr"/>
          <a:lstStyle/>
          <a:p>
            <a:pPr marL="0" indent="0">
              <a:buNone/>
            </a:pPr>
            <a:r>
              <a:rPr lang="en-US" sz="2400" b="1" dirty="0">
                <a:solidFill>
                  <a:srgbClr val="E2E8F0"/>
                </a:solidFill>
                <a:latin typeface="Georgia" pitchFamily="34" charset="0"/>
                <a:ea typeface="Georgia" pitchFamily="34" charset="-122"/>
                <a:cs typeface="Georgia" pitchFamily="34" charset="-120"/>
              </a:rPr>
              <a:t>02</a:t>
            </a:r>
            <a:endParaRPr lang="en-US" sz="2400" dirty="0"/>
          </a:p>
        </p:txBody>
      </p:sp>
      <p:sp>
        <p:nvSpPr>
          <p:cNvPr id="15" name="Text 11"/>
          <p:cNvSpPr/>
          <p:nvPr/>
        </p:nvSpPr>
        <p:spPr>
          <a:xfrm>
            <a:off x="4370832" y="1298448"/>
            <a:ext cx="4206240" cy="411480"/>
          </a:xfrm>
          <a:prstGeom prst="rect">
            <a:avLst/>
          </a:prstGeom>
          <a:noFill/>
          <a:ln/>
        </p:spPr>
        <p:txBody>
          <a:bodyPr wrap="square" rtlCol="0" anchor="ctr"/>
          <a:lstStyle/>
          <a:p>
            <a:pPr marL="0" indent="0">
              <a:buNone/>
            </a:pPr>
            <a:r>
              <a:rPr lang="en-US" sz="1350" b="1" dirty="0">
                <a:solidFill>
                  <a:srgbClr val="0F172A"/>
                </a:solidFill>
                <a:latin typeface="Calibri" pitchFamily="34" charset="0"/>
                <a:ea typeface="Calibri" pitchFamily="34" charset="-122"/>
                <a:cs typeface="Calibri" pitchFamily="34" charset="-120"/>
              </a:rPr>
              <a:t>Importance During VUCA Times</a:t>
            </a:r>
            <a:endParaRPr lang="en-US" sz="1350" dirty="0"/>
          </a:p>
        </p:txBody>
      </p:sp>
      <p:sp>
        <p:nvSpPr>
          <p:cNvPr id="16" name="Shape 12"/>
          <p:cNvSpPr/>
          <p:nvPr/>
        </p:nvSpPr>
        <p:spPr>
          <a:xfrm>
            <a:off x="3200400" y="2084832"/>
            <a:ext cx="5577840" cy="777240"/>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17" name="Shape 13"/>
          <p:cNvSpPr/>
          <p:nvPr/>
        </p:nvSpPr>
        <p:spPr>
          <a:xfrm>
            <a:off x="3200400" y="2084832"/>
            <a:ext cx="109728" cy="777240"/>
          </a:xfrm>
          <a:prstGeom prst="rect">
            <a:avLst/>
          </a:prstGeom>
          <a:solidFill>
            <a:srgbClr val="14B8A6"/>
          </a:solidFill>
          <a:ln w="12700">
            <a:solidFill>
              <a:srgbClr val="14B8A6"/>
            </a:solidFill>
            <a:prstDash val="solid"/>
          </a:ln>
        </p:spPr>
        <p:txBody>
          <a:bodyPr/>
          <a:lstStyle/>
          <a:p>
            <a:endParaRPr lang="en-US"/>
          </a:p>
        </p:txBody>
      </p:sp>
      <p:pic>
        <p:nvPicPr>
          <p:cNvPr id="18" name="Image 2" descr="preencoded.png"/>
          <p:cNvPicPr>
            <a:picLocks noChangeAspect="1"/>
          </p:cNvPicPr>
          <p:nvPr/>
        </p:nvPicPr>
        <p:blipFill>
          <a:blip r:embed="rId5"/>
          <a:stretch>
            <a:fillRect/>
          </a:stretch>
        </p:blipFill>
        <p:spPr>
          <a:xfrm>
            <a:off x="3429000" y="2267712"/>
            <a:ext cx="329184" cy="329184"/>
          </a:xfrm>
          <a:prstGeom prst="rect">
            <a:avLst/>
          </a:prstGeom>
        </p:spPr>
      </p:pic>
      <p:sp>
        <p:nvSpPr>
          <p:cNvPr id="19" name="Text 14"/>
          <p:cNvSpPr/>
          <p:nvPr/>
        </p:nvSpPr>
        <p:spPr>
          <a:xfrm>
            <a:off x="3858768" y="2103120"/>
            <a:ext cx="457200" cy="457200"/>
          </a:xfrm>
          <a:prstGeom prst="rect">
            <a:avLst/>
          </a:prstGeom>
          <a:noFill/>
          <a:ln/>
        </p:spPr>
        <p:txBody>
          <a:bodyPr wrap="square" lIns="0" tIns="0" rIns="0" bIns="0" rtlCol="0" anchor="ctr"/>
          <a:lstStyle/>
          <a:p>
            <a:pPr marL="0" indent="0">
              <a:buNone/>
            </a:pPr>
            <a:r>
              <a:rPr lang="en-US" sz="2400" b="1" dirty="0">
                <a:solidFill>
                  <a:srgbClr val="E2E8F0"/>
                </a:solidFill>
                <a:latin typeface="Georgia" pitchFamily="34" charset="0"/>
                <a:ea typeface="Georgia" pitchFamily="34" charset="-122"/>
                <a:cs typeface="Georgia" pitchFamily="34" charset="-120"/>
              </a:rPr>
              <a:t>03</a:t>
            </a:r>
            <a:endParaRPr lang="en-US" sz="2400" dirty="0"/>
          </a:p>
        </p:txBody>
      </p:sp>
      <p:sp>
        <p:nvSpPr>
          <p:cNvPr id="20" name="Text 15"/>
          <p:cNvSpPr/>
          <p:nvPr/>
        </p:nvSpPr>
        <p:spPr>
          <a:xfrm>
            <a:off x="4370832" y="2212848"/>
            <a:ext cx="4206240" cy="411480"/>
          </a:xfrm>
          <a:prstGeom prst="rect">
            <a:avLst/>
          </a:prstGeom>
          <a:noFill/>
          <a:ln/>
        </p:spPr>
        <p:txBody>
          <a:bodyPr wrap="square" rtlCol="0" anchor="ctr"/>
          <a:lstStyle/>
          <a:p>
            <a:pPr marL="0" indent="0">
              <a:buNone/>
            </a:pPr>
            <a:r>
              <a:rPr lang="en-US" sz="1350" b="1" dirty="0">
                <a:solidFill>
                  <a:srgbClr val="0F172A"/>
                </a:solidFill>
                <a:latin typeface="Calibri" pitchFamily="34" charset="0"/>
                <a:ea typeface="Calibri" pitchFamily="34" charset="-122"/>
                <a:cs typeface="Calibri" pitchFamily="34" charset="-120"/>
              </a:rPr>
              <a:t>Research &amp; Evidence</a:t>
            </a:r>
            <a:endParaRPr lang="en-US" sz="1350" dirty="0"/>
          </a:p>
        </p:txBody>
      </p:sp>
      <p:sp>
        <p:nvSpPr>
          <p:cNvPr id="21" name="Shape 16"/>
          <p:cNvSpPr/>
          <p:nvPr/>
        </p:nvSpPr>
        <p:spPr>
          <a:xfrm>
            <a:off x="3200400" y="2999232"/>
            <a:ext cx="5577840" cy="777240"/>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22" name="Shape 17"/>
          <p:cNvSpPr/>
          <p:nvPr/>
        </p:nvSpPr>
        <p:spPr>
          <a:xfrm>
            <a:off x="3200400" y="2999232"/>
            <a:ext cx="109728" cy="777240"/>
          </a:xfrm>
          <a:prstGeom prst="rect">
            <a:avLst/>
          </a:prstGeom>
          <a:solidFill>
            <a:srgbClr val="EA580C"/>
          </a:solidFill>
          <a:ln w="12700">
            <a:solidFill>
              <a:srgbClr val="EA580C"/>
            </a:solidFill>
            <a:prstDash val="solid"/>
          </a:ln>
        </p:spPr>
        <p:txBody>
          <a:bodyPr/>
          <a:lstStyle/>
          <a:p>
            <a:endParaRPr lang="en-US"/>
          </a:p>
        </p:txBody>
      </p:sp>
      <p:pic>
        <p:nvPicPr>
          <p:cNvPr id="23" name="Image 3" descr="preencoded.png"/>
          <p:cNvPicPr>
            <a:picLocks noChangeAspect="1"/>
          </p:cNvPicPr>
          <p:nvPr/>
        </p:nvPicPr>
        <p:blipFill>
          <a:blip r:embed="rId6"/>
          <a:stretch>
            <a:fillRect/>
          </a:stretch>
        </p:blipFill>
        <p:spPr>
          <a:xfrm>
            <a:off x="3429000" y="3182112"/>
            <a:ext cx="329184" cy="329184"/>
          </a:xfrm>
          <a:prstGeom prst="rect">
            <a:avLst/>
          </a:prstGeom>
        </p:spPr>
      </p:pic>
      <p:sp>
        <p:nvSpPr>
          <p:cNvPr id="24" name="Text 18"/>
          <p:cNvSpPr/>
          <p:nvPr/>
        </p:nvSpPr>
        <p:spPr>
          <a:xfrm>
            <a:off x="3858768" y="3017520"/>
            <a:ext cx="457200" cy="457200"/>
          </a:xfrm>
          <a:prstGeom prst="rect">
            <a:avLst/>
          </a:prstGeom>
          <a:noFill/>
          <a:ln/>
        </p:spPr>
        <p:txBody>
          <a:bodyPr wrap="square" lIns="0" tIns="0" rIns="0" bIns="0" rtlCol="0" anchor="ctr"/>
          <a:lstStyle/>
          <a:p>
            <a:pPr marL="0" indent="0">
              <a:buNone/>
            </a:pPr>
            <a:r>
              <a:rPr lang="en-US" sz="2400" b="1" dirty="0">
                <a:solidFill>
                  <a:srgbClr val="E2E8F0"/>
                </a:solidFill>
                <a:latin typeface="Georgia" pitchFamily="34" charset="0"/>
                <a:ea typeface="Georgia" pitchFamily="34" charset="-122"/>
                <a:cs typeface="Georgia" pitchFamily="34" charset="-120"/>
              </a:rPr>
              <a:t>04</a:t>
            </a:r>
            <a:endParaRPr lang="en-US" sz="2400" dirty="0"/>
          </a:p>
        </p:txBody>
      </p:sp>
      <p:sp>
        <p:nvSpPr>
          <p:cNvPr id="25" name="Text 19"/>
          <p:cNvSpPr/>
          <p:nvPr/>
        </p:nvSpPr>
        <p:spPr>
          <a:xfrm>
            <a:off x="4370832" y="3127248"/>
            <a:ext cx="4206240" cy="411480"/>
          </a:xfrm>
          <a:prstGeom prst="rect">
            <a:avLst/>
          </a:prstGeom>
          <a:noFill/>
          <a:ln/>
        </p:spPr>
        <p:txBody>
          <a:bodyPr wrap="square" rtlCol="0" anchor="ctr"/>
          <a:lstStyle/>
          <a:p>
            <a:pPr marL="0" indent="0">
              <a:buNone/>
            </a:pPr>
            <a:r>
              <a:rPr lang="en-US" sz="1350" b="1" dirty="0">
                <a:solidFill>
                  <a:srgbClr val="0F172A"/>
                </a:solidFill>
                <a:latin typeface="Calibri" pitchFamily="34" charset="0"/>
                <a:ea typeface="Calibri" pitchFamily="34" charset="-122"/>
                <a:cs typeface="Calibri" pitchFamily="34" charset="-120"/>
              </a:rPr>
              <a:t>Models &amp; Approaches</a:t>
            </a:r>
            <a:endParaRPr lang="en-US" sz="1350" dirty="0"/>
          </a:p>
        </p:txBody>
      </p:sp>
      <p:sp>
        <p:nvSpPr>
          <p:cNvPr id="26" name="Shape 20"/>
          <p:cNvSpPr/>
          <p:nvPr/>
        </p:nvSpPr>
        <p:spPr>
          <a:xfrm>
            <a:off x="3200400" y="3913632"/>
            <a:ext cx="5577840" cy="777240"/>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27" name="Shape 21"/>
          <p:cNvSpPr/>
          <p:nvPr/>
        </p:nvSpPr>
        <p:spPr>
          <a:xfrm>
            <a:off x="3200400" y="3913632"/>
            <a:ext cx="109728" cy="777240"/>
          </a:xfrm>
          <a:prstGeom prst="rect">
            <a:avLst/>
          </a:prstGeom>
          <a:solidFill>
            <a:srgbClr val="5EEAD4"/>
          </a:solidFill>
          <a:ln w="12700">
            <a:solidFill>
              <a:srgbClr val="5EEAD4"/>
            </a:solidFill>
            <a:prstDash val="solid"/>
          </a:ln>
        </p:spPr>
        <p:txBody>
          <a:bodyPr/>
          <a:lstStyle/>
          <a:p>
            <a:endParaRPr lang="en-US"/>
          </a:p>
        </p:txBody>
      </p:sp>
      <p:pic>
        <p:nvPicPr>
          <p:cNvPr id="28" name="Image 4" descr="preencoded.png"/>
          <p:cNvPicPr>
            <a:picLocks noChangeAspect="1"/>
          </p:cNvPicPr>
          <p:nvPr/>
        </p:nvPicPr>
        <p:blipFill>
          <a:blip r:embed="rId7"/>
          <a:stretch>
            <a:fillRect/>
          </a:stretch>
        </p:blipFill>
        <p:spPr>
          <a:xfrm>
            <a:off x="3429000" y="4096512"/>
            <a:ext cx="329184" cy="329184"/>
          </a:xfrm>
          <a:prstGeom prst="rect">
            <a:avLst/>
          </a:prstGeom>
        </p:spPr>
      </p:pic>
      <p:sp>
        <p:nvSpPr>
          <p:cNvPr id="29" name="Text 22"/>
          <p:cNvSpPr/>
          <p:nvPr/>
        </p:nvSpPr>
        <p:spPr>
          <a:xfrm>
            <a:off x="3858768" y="3931920"/>
            <a:ext cx="457200" cy="457200"/>
          </a:xfrm>
          <a:prstGeom prst="rect">
            <a:avLst/>
          </a:prstGeom>
          <a:noFill/>
          <a:ln/>
        </p:spPr>
        <p:txBody>
          <a:bodyPr wrap="square" lIns="0" tIns="0" rIns="0" bIns="0" rtlCol="0" anchor="ctr"/>
          <a:lstStyle/>
          <a:p>
            <a:pPr marL="0" indent="0">
              <a:buNone/>
            </a:pPr>
            <a:r>
              <a:rPr lang="en-US" sz="2400" b="1" dirty="0">
                <a:solidFill>
                  <a:srgbClr val="E2E8F0"/>
                </a:solidFill>
                <a:latin typeface="Georgia" pitchFamily="34" charset="0"/>
                <a:ea typeface="Georgia" pitchFamily="34" charset="-122"/>
                <a:cs typeface="Georgia" pitchFamily="34" charset="-120"/>
              </a:rPr>
              <a:t>05</a:t>
            </a:r>
            <a:endParaRPr lang="en-US" sz="2400" dirty="0"/>
          </a:p>
        </p:txBody>
      </p:sp>
      <p:sp>
        <p:nvSpPr>
          <p:cNvPr id="30" name="Text 23"/>
          <p:cNvSpPr/>
          <p:nvPr/>
        </p:nvSpPr>
        <p:spPr>
          <a:xfrm>
            <a:off x="4370832" y="4041648"/>
            <a:ext cx="4206240" cy="411480"/>
          </a:xfrm>
          <a:prstGeom prst="rect">
            <a:avLst/>
          </a:prstGeom>
          <a:noFill/>
          <a:ln/>
        </p:spPr>
        <p:txBody>
          <a:bodyPr wrap="square" rtlCol="0" anchor="ctr"/>
          <a:lstStyle/>
          <a:p>
            <a:pPr marL="0" indent="0">
              <a:buNone/>
            </a:pPr>
            <a:r>
              <a:rPr lang="en-US" sz="1350" b="1" dirty="0">
                <a:solidFill>
                  <a:srgbClr val="0F172A"/>
                </a:solidFill>
                <a:latin typeface="Calibri" pitchFamily="34" charset="0"/>
                <a:ea typeface="Calibri" pitchFamily="34" charset="-122"/>
                <a:cs typeface="Calibri" pitchFamily="34" charset="-120"/>
              </a:rPr>
              <a:t>Recommendations</a:t>
            </a:r>
            <a:endParaRPr lang="en-US" sz="13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2E5A"/>
        </a:solidFill>
        <a:effectLst/>
      </p:bgPr>
    </p:bg>
    <p:spTree>
      <p:nvGrpSpPr>
        <p:cNvPr id="1" name=""/>
        <p:cNvGrpSpPr/>
        <p:nvPr/>
      </p:nvGrpSpPr>
      <p:grpSpPr>
        <a:xfrm>
          <a:off x="0" y="0"/>
          <a:ext cx="0" cy="0"/>
          <a:chOff x="0" y="0"/>
          <a:chExt cx="0" cy="0"/>
        </a:xfrm>
      </p:grpSpPr>
      <p:sp>
        <p:nvSpPr>
          <p:cNvPr id="2" name="Text 0"/>
          <p:cNvSpPr/>
          <p:nvPr/>
        </p:nvSpPr>
        <p:spPr>
          <a:xfrm>
            <a:off x="91440" y="-457200"/>
            <a:ext cx="2743200" cy="2743200"/>
          </a:xfrm>
          <a:prstGeom prst="rect">
            <a:avLst/>
          </a:prstGeom>
          <a:noFill/>
          <a:ln/>
        </p:spPr>
        <p:txBody>
          <a:bodyPr wrap="square" rtlCol="0" anchor="ctr"/>
          <a:lstStyle/>
          <a:p>
            <a:pPr marL="0" indent="0">
              <a:buNone/>
            </a:pPr>
            <a:r>
              <a:rPr lang="en-US" sz="22000" b="1" dirty="0">
                <a:solidFill>
                  <a:srgbClr val="1E3A6A"/>
                </a:solidFill>
                <a:latin typeface="Georgia" pitchFamily="34" charset="0"/>
                <a:ea typeface="Georgia" pitchFamily="34" charset="-122"/>
                <a:cs typeface="Georgia" pitchFamily="34" charset="-120"/>
              </a:rPr>
              <a:t>“</a:t>
            </a:r>
            <a:endParaRPr lang="en-US" sz="22000" dirty="0"/>
          </a:p>
        </p:txBody>
      </p:sp>
      <p:sp>
        <p:nvSpPr>
          <p:cNvPr id="3" name="Shape 1"/>
          <p:cNvSpPr/>
          <p:nvPr/>
        </p:nvSpPr>
        <p:spPr>
          <a:xfrm>
            <a:off x="0" y="0"/>
            <a:ext cx="9144000" cy="137160"/>
          </a:xfrm>
          <a:prstGeom prst="rect">
            <a:avLst/>
          </a:prstGeom>
          <a:solidFill>
            <a:srgbClr val="0D9488"/>
          </a:solidFill>
          <a:ln/>
        </p:spPr>
        <p:txBody>
          <a:bodyPr/>
          <a:lstStyle/>
          <a:p>
            <a:endParaRPr lang="en-US"/>
          </a:p>
        </p:txBody>
      </p:sp>
      <p:sp>
        <p:nvSpPr>
          <p:cNvPr id="4" name="Text 2"/>
          <p:cNvSpPr/>
          <p:nvPr/>
        </p:nvSpPr>
        <p:spPr>
          <a:xfrm>
            <a:off x="457200" y="320040"/>
            <a:ext cx="8229600" cy="411480"/>
          </a:xfrm>
          <a:prstGeom prst="rect">
            <a:avLst/>
          </a:prstGeom>
          <a:noFill/>
          <a:ln/>
        </p:spPr>
        <p:txBody>
          <a:bodyPr wrap="square" rtlCol="0" anchor="ctr"/>
          <a:lstStyle/>
          <a:p>
            <a:pPr marL="0" indent="0">
              <a:buNone/>
            </a:pPr>
            <a:r>
              <a:rPr lang="en-US" sz="1100" b="1" kern="0" spc="400" dirty="0">
                <a:solidFill>
                  <a:srgbClr val="5EEAD4"/>
                </a:solidFill>
                <a:latin typeface="Calibri" pitchFamily="34" charset="0"/>
                <a:ea typeface="Calibri" pitchFamily="34" charset="-122"/>
                <a:cs typeface="Calibri" pitchFamily="34" charset="-120"/>
              </a:rPr>
              <a:t>WHAT IS CROSS-TRAINING?</a:t>
            </a:r>
            <a:endParaRPr lang="en-US" sz="1100" dirty="0"/>
          </a:p>
        </p:txBody>
      </p:sp>
      <p:sp>
        <p:nvSpPr>
          <p:cNvPr id="5" name="Text 3"/>
          <p:cNvSpPr/>
          <p:nvPr/>
        </p:nvSpPr>
        <p:spPr>
          <a:xfrm>
            <a:off x="640080" y="868680"/>
            <a:ext cx="7863840" cy="2011680"/>
          </a:xfrm>
          <a:prstGeom prst="rect">
            <a:avLst/>
          </a:prstGeom>
          <a:noFill/>
          <a:ln/>
        </p:spPr>
        <p:txBody>
          <a:bodyPr wrap="square" rtlCol="0" anchor="t"/>
          <a:lstStyle/>
          <a:p>
            <a:pPr marL="0" indent="0" algn="l">
              <a:lnSpc>
                <a:spcPct val="140000"/>
              </a:lnSpc>
              <a:buNone/>
            </a:pPr>
            <a:r>
              <a:rPr lang="en-US" sz="1900" i="1" dirty="0">
                <a:solidFill>
                  <a:srgbClr val="FFFFFF"/>
                </a:solidFill>
                <a:latin typeface="Georgia" pitchFamily="34" charset="0"/>
                <a:ea typeface="Georgia" pitchFamily="34" charset="-122"/>
                <a:cs typeface="Georgia" pitchFamily="34" charset="-120"/>
              </a:rPr>
              <a:t>Cross-training is a workforce development strategy in which employees acquire the skills and knowledge necessary to perform tasks beyond their primary job responsibilities, thereby increasing organizational flexibility, workforce adaptability, and continuity of operations (Noe, 2020).</a:t>
            </a:r>
            <a:endParaRPr lang="en-US" sz="1900" dirty="0"/>
          </a:p>
        </p:txBody>
      </p:sp>
      <p:sp>
        <p:nvSpPr>
          <p:cNvPr id="8" name="Shape 6"/>
          <p:cNvSpPr/>
          <p:nvPr/>
        </p:nvSpPr>
        <p:spPr>
          <a:xfrm>
            <a:off x="640080" y="3840480"/>
            <a:ext cx="2377440" cy="594360"/>
          </a:xfrm>
          <a:prstGeom prst="rect">
            <a:avLst/>
          </a:prstGeom>
          <a:solidFill>
            <a:srgbClr val="0D9488">
              <a:alpha val="75000"/>
            </a:srgbClr>
          </a:solidFill>
          <a:ln w="12700">
            <a:solidFill>
              <a:srgbClr val="0D9488"/>
            </a:solidFill>
            <a:prstDash val="solid"/>
          </a:ln>
        </p:spPr>
        <p:txBody>
          <a:bodyPr/>
          <a:lstStyle/>
          <a:p>
            <a:endParaRPr lang="en-US"/>
          </a:p>
        </p:txBody>
      </p:sp>
      <p:sp>
        <p:nvSpPr>
          <p:cNvPr id="9" name="Text 7"/>
          <p:cNvSpPr/>
          <p:nvPr/>
        </p:nvSpPr>
        <p:spPr>
          <a:xfrm>
            <a:off x="640080" y="3840480"/>
            <a:ext cx="2377440" cy="594360"/>
          </a:xfrm>
          <a:prstGeom prst="rect">
            <a:avLst/>
          </a:prstGeom>
          <a:noFill/>
          <a:ln/>
        </p:spPr>
        <p:txBody>
          <a:bodyPr wrap="square" lIns="0" tIns="0" rIns="0" bIns="0" rtlCol="0" anchor="ctr"/>
          <a:lstStyle/>
          <a:p>
            <a:pPr marL="0" indent="0" algn="ctr">
              <a:buNone/>
            </a:pPr>
            <a:r>
              <a:rPr lang="en-US" sz="1200" b="1" kern="0" spc="300" dirty="0">
                <a:solidFill>
                  <a:srgbClr val="FFFFFF"/>
                </a:solidFill>
                <a:latin typeface="Calibri" pitchFamily="34" charset="0"/>
                <a:ea typeface="Calibri" pitchFamily="34" charset="-122"/>
                <a:cs typeface="Calibri" pitchFamily="34" charset="-120"/>
              </a:rPr>
              <a:t>FLEXIBILITY</a:t>
            </a:r>
            <a:endParaRPr lang="en-US" sz="1200" dirty="0"/>
          </a:p>
        </p:txBody>
      </p:sp>
      <p:sp>
        <p:nvSpPr>
          <p:cNvPr id="10" name="Shape 8"/>
          <p:cNvSpPr/>
          <p:nvPr/>
        </p:nvSpPr>
        <p:spPr>
          <a:xfrm>
            <a:off x="3383280" y="3840480"/>
            <a:ext cx="2377440" cy="594360"/>
          </a:xfrm>
          <a:prstGeom prst="rect">
            <a:avLst/>
          </a:prstGeom>
          <a:solidFill>
            <a:srgbClr val="F59E0B"/>
          </a:solidFill>
          <a:ln w="12700">
            <a:solidFill>
              <a:srgbClr val="F59E0B"/>
            </a:solidFill>
            <a:prstDash val="solid"/>
          </a:ln>
        </p:spPr>
        <p:txBody>
          <a:bodyPr/>
          <a:lstStyle/>
          <a:p>
            <a:endParaRPr lang="en-US"/>
          </a:p>
        </p:txBody>
      </p:sp>
      <p:sp>
        <p:nvSpPr>
          <p:cNvPr id="11" name="Text 9"/>
          <p:cNvSpPr/>
          <p:nvPr/>
        </p:nvSpPr>
        <p:spPr>
          <a:xfrm>
            <a:off x="3383280" y="3840480"/>
            <a:ext cx="2377440" cy="594360"/>
          </a:xfrm>
          <a:prstGeom prst="rect">
            <a:avLst/>
          </a:prstGeom>
          <a:noFill/>
          <a:ln/>
        </p:spPr>
        <p:txBody>
          <a:bodyPr wrap="square" lIns="0" tIns="0" rIns="0" bIns="0" rtlCol="0" anchor="ctr"/>
          <a:lstStyle/>
          <a:p>
            <a:pPr marL="0" indent="0" algn="ctr">
              <a:buNone/>
            </a:pPr>
            <a:r>
              <a:rPr lang="en-US" sz="1200" b="1" kern="0" spc="300" dirty="0">
                <a:solidFill>
                  <a:srgbClr val="0F172A"/>
                </a:solidFill>
                <a:latin typeface="Calibri" pitchFamily="34" charset="0"/>
                <a:ea typeface="Calibri" pitchFamily="34" charset="-122"/>
                <a:cs typeface="Calibri" pitchFamily="34" charset="-120"/>
              </a:rPr>
              <a:t>RESILIENCE</a:t>
            </a:r>
            <a:endParaRPr lang="en-US" sz="1200" dirty="0"/>
          </a:p>
        </p:txBody>
      </p:sp>
      <p:sp>
        <p:nvSpPr>
          <p:cNvPr id="12" name="Shape 10"/>
          <p:cNvSpPr/>
          <p:nvPr/>
        </p:nvSpPr>
        <p:spPr>
          <a:xfrm>
            <a:off x="6126480" y="3840480"/>
            <a:ext cx="2377440" cy="594360"/>
          </a:xfrm>
          <a:prstGeom prst="rect">
            <a:avLst/>
          </a:prstGeom>
          <a:solidFill>
            <a:srgbClr val="14B8A6">
              <a:alpha val="75000"/>
            </a:srgbClr>
          </a:solidFill>
          <a:ln w="12700">
            <a:solidFill>
              <a:srgbClr val="14B8A6"/>
            </a:solidFill>
            <a:prstDash val="solid"/>
          </a:ln>
        </p:spPr>
        <p:txBody>
          <a:bodyPr/>
          <a:lstStyle/>
          <a:p>
            <a:endParaRPr lang="en-US"/>
          </a:p>
        </p:txBody>
      </p:sp>
      <p:sp>
        <p:nvSpPr>
          <p:cNvPr id="13" name="Text 11"/>
          <p:cNvSpPr/>
          <p:nvPr/>
        </p:nvSpPr>
        <p:spPr>
          <a:xfrm>
            <a:off x="6126480" y="3840480"/>
            <a:ext cx="2377440" cy="594360"/>
          </a:xfrm>
          <a:prstGeom prst="rect">
            <a:avLst/>
          </a:prstGeom>
          <a:noFill/>
          <a:ln/>
        </p:spPr>
        <p:txBody>
          <a:bodyPr wrap="square" lIns="0" tIns="0" rIns="0" bIns="0" rtlCol="0" anchor="ctr"/>
          <a:lstStyle/>
          <a:p>
            <a:pPr marL="0" indent="0" algn="ctr">
              <a:buNone/>
            </a:pPr>
            <a:r>
              <a:rPr lang="en-US" sz="1200" b="1" kern="0" spc="300" dirty="0">
                <a:solidFill>
                  <a:srgbClr val="FFFFFF"/>
                </a:solidFill>
                <a:latin typeface="Calibri" pitchFamily="34" charset="0"/>
                <a:ea typeface="Calibri" pitchFamily="34" charset="-122"/>
                <a:cs typeface="Calibri" pitchFamily="34" charset="-120"/>
              </a:rPr>
              <a:t>AGILITY</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6">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E5A"/>
          </a:solidFill>
          <a:ln/>
        </p:spPr>
        <p:txBody>
          <a:bodyPr/>
          <a:lstStyle/>
          <a:p>
            <a:endParaRPr lang="en-US"/>
          </a:p>
        </p:txBody>
      </p:sp>
      <p:sp>
        <p:nvSpPr>
          <p:cNvPr id="3" name="Text 1"/>
          <p:cNvSpPr/>
          <p:nvPr/>
        </p:nvSpPr>
        <p:spPr>
          <a:xfrm>
            <a:off x="365760" y="0"/>
            <a:ext cx="8412480" cy="82296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WHAT THE RESEARCH SAYS</a:t>
            </a:r>
            <a:endParaRPr lang="en-US" sz="2200" dirty="0"/>
          </a:p>
        </p:txBody>
      </p:sp>
      <p:sp>
        <p:nvSpPr>
          <p:cNvPr id="4" name="Shape 2"/>
          <p:cNvSpPr/>
          <p:nvPr/>
        </p:nvSpPr>
        <p:spPr>
          <a:xfrm>
            <a:off x="0" y="822960"/>
            <a:ext cx="9144000" cy="64008"/>
          </a:xfrm>
          <a:prstGeom prst="rect">
            <a:avLst/>
          </a:prstGeom>
          <a:solidFill>
            <a:srgbClr val="0D9488"/>
          </a:solidFill>
          <a:ln/>
        </p:spPr>
        <p:txBody>
          <a:bodyPr/>
          <a:lstStyle/>
          <a:p>
            <a:endParaRPr lang="en-US"/>
          </a:p>
        </p:txBody>
      </p:sp>
      <p:sp>
        <p:nvSpPr>
          <p:cNvPr id="5" name="Shape 3"/>
          <p:cNvSpPr/>
          <p:nvPr/>
        </p:nvSpPr>
        <p:spPr>
          <a:xfrm>
            <a:off x="320040" y="1051560"/>
            <a:ext cx="4160520"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20040" y="1051560"/>
            <a:ext cx="4160520" cy="365760"/>
          </a:xfrm>
          <a:prstGeom prst="rect">
            <a:avLst/>
          </a:prstGeom>
          <a:solidFill>
            <a:srgbClr val="0D9488"/>
          </a:solidFill>
          <a:ln w="12700">
            <a:solidFill>
              <a:srgbClr val="0D9488"/>
            </a:solidFill>
            <a:prstDash val="solid"/>
          </a:ln>
        </p:spPr>
        <p:txBody>
          <a:bodyPr/>
          <a:lstStyle/>
          <a:p>
            <a:endParaRPr lang="en-US"/>
          </a:p>
        </p:txBody>
      </p:sp>
      <p:sp>
        <p:nvSpPr>
          <p:cNvPr id="7" name="Text 5"/>
          <p:cNvSpPr/>
          <p:nvPr/>
        </p:nvSpPr>
        <p:spPr>
          <a:xfrm>
            <a:off x="457200" y="1106424"/>
            <a:ext cx="1371600" cy="27432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94%</a:t>
            </a:r>
            <a:endParaRPr lang="en-US" sz="2000" dirty="0"/>
          </a:p>
        </p:txBody>
      </p:sp>
      <p:sp>
        <p:nvSpPr>
          <p:cNvPr id="8" name="Text 6"/>
          <p:cNvSpPr/>
          <p:nvPr/>
        </p:nvSpPr>
        <p:spPr>
          <a:xfrm>
            <a:off x="1874520" y="1106424"/>
            <a:ext cx="2468880" cy="274320"/>
          </a:xfrm>
          <a:prstGeom prst="rect">
            <a:avLst/>
          </a:prstGeom>
          <a:noFill/>
          <a:ln/>
        </p:spPr>
        <p:txBody>
          <a:bodyPr wrap="square" lIns="0" tIns="0" rIns="0" bIns="0" rtlCol="0" anchor="ctr"/>
          <a:lstStyle/>
          <a:p>
            <a:pPr marL="0" indent="0" algn="r">
              <a:buNone/>
            </a:pPr>
            <a:r>
              <a:rPr lang="en-US" sz="850" i="1" dirty="0">
                <a:solidFill>
                  <a:srgbClr val="FFFFFF"/>
                </a:solidFill>
                <a:latin typeface="Calibri" pitchFamily="34" charset="0"/>
                <a:ea typeface="Calibri" pitchFamily="34" charset="-122"/>
                <a:cs typeface="Calibri" pitchFamily="34" charset="-120"/>
              </a:rPr>
              <a:t>(LinkedIn Learning, 2018)</a:t>
            </a:r>
            <a:endParaRPr lang="en-US" sz="850" dirty="0"/>
          </a:p>
        </p:txBody>
      </p:sp>
      <p:sp>
        <p:nvSpPr>
          <p:cNvPr id="9" name="Text 7"/>
          <p:cNvSpPr/>
          <p:nvPr/>
        </p:nvSpPr>
        <p:spPr>
          <a:xfrm>
            <a:off x="502920" y="1527048"/>
            <a:ext cx="3767328" cy="1170432"/>
          </a:xfrm>
          <a:prstGeom prst="rect">
            <a:avLst/>
          </a:prstGeom>
          <a:noFill/>
          <a:ln/>
        </p:spPr>
        <p:txBody>
          <a:bodyPr wrap="square" rtlCol="0" anchor="ctr"/>
          <a:lstStyle/>
          <a:p>
            <a:pPr marL="0" indent="0">
              <a:lnSpc>
                <a:spcPct val="130000"/>
              </a:lnSpc>
              <a:buNone/>
            </a:pPr>
            <a:r>
              <a:rPr lang="en-US" sz="1250" dirty="0">
                <a:solidFill>
                  <a:srgbClr val="0F172A"/>
                </a:solidFill>
                <a:latin typeface="Calibri" pitchFamily="34" charset="0"/>
                <a:ea typeface="Calibri" pitchFamily="34" charset="-122"/>
                <a:cs typeface="Calibri" pitchFamily="34" charset="-120"/>
              </a:rPr>
              <a:t>of employees would stay longer at a company that invests in their learning and development</a:t>
            </a:r>
            <a:endParaRPr lang="en-US" sz="1250" dirty="0"/>
          </a:p>
        </p:txBody>
      </p:sp>
      <p:sp>
        <p:nvSpPr>
          <p:cNvPr id="10" name="Shape 8"/>
          <p:cNvSpPr/>
          <p:nvPr/>
        </p:nvSpPr>
        <p:spPr>
          <a:xfrm>
            <a:off x="4846320" y="1051560"/>
            <a:ext cx="4160520"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9"/>
          <p:cNvSpPr/>
          <p:nvPr/>
        </p:nvSpPr>
        <p:spPr>
          <a:xfrm>
            <a:off x="4846320" y="1051560"/>
            <a:ext cx="4160520" cy="365760"/>
          </a:xfrm>
          <a:prstGeom prst="rect">
            <a:avLst/>
          </a:prstGeom>
          <a:solidFill>
            <a:srgbClr val="F59E0B"/>
          </a:solidFill>
          <a:ln w="12700">
            <a:solidFill>
              <a:srgbClr val="F59E0B"/>
            </a:solidFill>
            <a:prstDash val="solid"/>
          </a:ln>
        </p:spPr>
        <p:txBody>
          <a:bodyPr/>
          <a:lstStyle/>
          <a:p>
            <a:r>
              <a:rPr lang="en-US" sz="2000" dirty="0">
                <a:latin typeface="Georgia" panose="02040502050405020303" pitchFamily="18" charset="0"/>
              </a:rPr>
              <a:t>29.5%                                     </a:t>
            </a:r>
            <a:r>
              <a:rPr lang="en-US" sz="850" i="1" dirty="0"/>
              <a:t>(Love &amp; Roper, 2009)</a:t>
            </a:r>
          </a:p>
        </p:txBody>
      </p:sp>
      <p:sp>
        <p:nvSpPr>
          <p:cNvPr id="12" name="Text 10"/>
          <p:cNvSpPr/>
          <p:nvPr/>
        </p:nvSpPr>
        <p:spPr>
          <a:xfrm>
            <a:off x="4983480" y="1106424"/>
            <a:ext cx="1371600" cy="274320"/>
          </a:xfrm>
          <a:prstGeom prst="rect">
            <a:avLst/>
          </a:prstGeom>
          <a:noFill/>
          <a:ln/>
        </p:spPr>
        <p:txBody>
          <a:bodyPr wrap="square" lIns="0" tIns="0" rIns="0" bIns="0" rtlCol="0" anchor="ctr"/>
          <a:lstStyle/>
          <a:p>
            <a:pPr marL="0" indent="0">
              <a:buNone/>
            </a:pPr>
            <a:endParaRPr lang="en-US" sz="2000" dirty="0"/>
          </a:p>
        </p:txBody>
      </p:sp>
      <p:sp>
        <p:nvSpPr>
          <p:cNvPr id="13" name="Text 11"/>
          <p:cNvSpPr/>
          <p:nvPr/>
        </p:nvSpPr>
        <p:spPr>
          <a:xfrm>
            <a:off x="6400800" y="1106424"/>
            <a:ext cx="2468880" cy="274320"/>
          </a:xfrm>
          <a:prstGeom prst="rect">
            <a:avLst/>
          </a:prstGeom>
          <a:noFill/>
          <a:ln/>
        </p:spPr>
        <p:txBody>
          <a:bodyPr wrap="square" lIns="0" tIns="0" rIns="0" bIns="0" rtlCol="0" anchor="ctr"/>
          <a:lstStyle/>
          <a:p>
            <a:pPr marL="0" indent="0" algn="r">
              <a:buNone/>
            </a:pPr>
            <a:endParaRPr lang="en-US" sz="850" dirty="0"/>
          </a:p>
        </p:txBody>
      </p:sp>
      <p:sp>
        <p:nvSpPr>
          <p:cNvPr id="14" name="Text 12"/>
          <p:cNvSpPr/>
          <p:nvPr/>
        </p:nvSpPr>
        <p:spPr>
          <a:xfrm>
            <a:off x="5029200" y="1527048"/>
            <a:ext cx="3767328" cy="1170432"/>
          </a:xfrm>
          <a:prstGeom prst="rect">
            <a:avLst/>
          </a:prstGeom>
          <a:noFill/>
          <a:ln/>
        </p:spPr>
        <p:txBody>
          <a:bodyPr wrap="square" rtlCol="0" anchor="ctr"/>
          <a:lstStyle/>
          <a:p>
            <a:pPr marL="0" indent="0">
              <a:lnSpc>
                <a:spcPct val="130000"/>
              </a:lnSpc>
              <a:buNone/>
            </a:pPr>
            <a:r>
              <a:rPr lang="en-US" sz="1250" dirty="0">
                <a:solidFill>
                  <a:srgbClr val="0F172A"/>
                </a:solidFill>
                <a:latin typeface="Calibri" pitchFamily="34" charset="0"/>
                <a:ea typeface="Calibri" pitchFamily="34" charset="-122"/>
                <a:cs typeface="Calibri" pitchFamily="34" charset="-120"/>
              </a:rPr>
              <a:t>higher innovation success rate in organizations that effectively use cross-functional teams</a:t>
            </a:r>
            <a:endParaRPr lang="en-US" sz="1250" dirty="0"/>
          </a:p>
        </p:txBody>
      </p:sp>
      <p:sp>
        <p:nvSpPr>
          <p:cNvPr id="15" name="Shape 13"/>
          <p:cNvSpPr/>
          <p:nvPr/>
        </p:nvSpPr>
        <p:spPr>
          <a:xfrm>
            <a:off x="320040" y="2990088"/>
            <a:ext cx="4160520"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4"/>
          <p:cNvSpPr/>
          <p:nvPr/>
        </p:nvSpPr>
        <p:spPr>
          <a:xfrm>
            <a:off x="320040" y="2990088"/>
            <a:ext cx="4160520" cy="365760"/>
          </a:xfrm>
          <a:prstGeom prst="rect">
            <a:avLst/>
          </a:prstGeom>
          <a:solidFill>
            <a:srgbClr val="14B8A6"/>
          </a:solidFill>
          <a:ln w="12700">
            <a:solidFill>
              <a:srgbClr val="14B8A6"/>
            </a:solidFill>
            <a:prstDash val="solid"/>
          </a:ln>
        </p:spPr>
        <p:txBody>
          <a:bodyPr/>
          <a:lstStyle/>
          <a:p>
            <a:endParaRPr lang="en-US"/>
          </a:p>
        </p:txBody>
      </p:sp>
      <p:sp>
        <p:nvSpPr>
          <p:cNvPr id="17" name="Text 15"/>
          <p:cNvSpPr/>
          <p:nvPr/>
        </p:nvSpPr>
        <p:spPr>
          <a:xfrm>
            <a:off x="457200" y="3044952"/>
            <a:ext cx="1371600" cy="27432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36.6%</a:t>
            </a:r>
            <a:endParaRPr lang="en-US" sz="2000" dirty="0"/>
          </a:p>
        </p:txBody>
      </p:sp>
      <p:sp>
        <p:nvSpPr>
          <p:cNvPr id="18" name="Text 16"/>
          <p:cNvSpPr/>
          <p:nvPr/>
        </p:nvSpPr>
        <p:spPr>
          <a:xfrm>
            <a:off x="1874520" y="3044952"/>
            <a:ext cx="2468880" cy="274320"/>
          </a:xfrm>
          <a:prstGeom prst="rect">
            <a:avLst/>
          </a:prstGeom>
          <a:noFill/>
          <a:ln/>
        </p:spPr>
        <p:txBody>
          <a:bodyPr wrap="square" lIns="0" tIns="0" rIns="0" bIns="0" rtlCol="0" anchor="ctr"/>
          <a:lstStyle/>
          <a:p>
            <a:pPr marL="0" indent="0" algn="r">
              <a:buNone/>
            </a:pPr>
            <a:r>
              <a:rPr lang="en-US" sz="850" i="1" dirty="0">
                <a:solidFill>
                  <a:srgbClr val="FFFFFF"/>
                </a:solidFill>
                <a:latin typeface="Calibri" pitchFamily="34" charset="0"/>
                <a:ea typeface="Calibri" pitchFamily="34" charset="-122"/>
                <a:cs typeface="Calibri" pitchFamily="34" charset="-120"/>
              </a:rPr>
              <a:t>(SHRM Workforce Flexibility Study, 2021)</a:t>
            </a:r>
            <a:endParaRPr lang="en-US" sz="850" dirty="0"/>
          </a:p>
        </p:txBody>
      </p:sp>
      <p:sp>
        <p:nvSpPr>
          <p:cNvPr id="19" name="Text 17"/>
          <p:cNvSpPr/>
          <p:nvPr/>
        </p:nvSpPr>
        <p:spPr>
          <a:xfrm>
            <a:off x="502920" y="3465576"/>
            <a:ext cx="3767328" cy="1170432"/>
          </a:xfrm>
          <a:prstGeom prst="rect">
            <a:avLst/>
          </a:prstGeom>
          <a:noFill/>
          <a:ln/>
        </p:spPr>
        <p:txBody>
          <a:bodyPr wrap="square" rtlCol="0" anchor="ctr"/>
          <a:lstStyle/>
          <a:p>
            <a:pPr marL="0" indent="0">
              <a:lnSpc>
                <a:spcPct val="130000"/>
              </a:lnSpc>
              <a:buNone/>
            </a:pPr>
            <a:r>
              <a:rPr lang="en-US" sz="1400" dirty="0"/>
              <a:t>of productivity loss is associated with an unplanned absence.</a:t>
            </a:r>
            <a:endParaRPr lang="en-US" sz="1250" dirty="0"/>
          </a:p>
        </p:txBody>
      </p:sp>
      <p:sp>
        <p:nvSpPr>
          <p:cNvPr id="20" name="Shape 18"/>
          <p:cNvSpPr/>
          <p:nvPr/>
        </p:nvSpPr>
        <p:spPr>
          <a:xfrm>
            <a:off x="4846320" y="2990088"/>
            <a:ext cx="4160520"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21" name="Shape 19"/>
          <p:cNvSpPr/>
          <p:nvPr/>
        </p:nvSpPr>
        <p:spPr>
          <a:xfrm>
            <a:off x="4846320" y="2990088"/>
            <a:ext cx="4160520" cy="365760"/>
          </a:xfrm>
          <a:prstGeom prst="rect">
            <a:avLst/>
          </a:prstGeom>
          <a:solidFill>
            <a:srgbClr val="EA580C"/>
          </a:solidFill>
          <a:ln w="12700">
            <a:solidFill>
              <a:srgbClr val="EA580C"/>
            </a:solidFill>
            <a:prstDash val="solid"/>
          </a:ln>
        </p:spPr>
        <p:txBody>
          <a:bodyPr/>
          <a:lstStyle/>
          <a:p>
            <a:endParaRPr lang="en-US"/>
          </a:p>
        </p:txBody>
      </p:sp>
      <p:sp>
        <p:nvSpPr>
          <p:cNvPr id="22" name="Text 20"/>
          <p:cNvSpPr/>
          <p:nvPr/>
        </p:nvSpPr>
        <p:spPr>
          <a:xfrm>
            <a:off x="4983480" y="3044952"/>
            <a:ext cx="1371600" cy="27432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70%</a:t>
            </a:r>
            <a:endParaRPr lang="en-US" sz="2000" dirty="0"/>
          </a:p>
        </p:txBody>
      </p:sp>
      <p:sp>
        <p:nvSpPr>
          <p:cNvPr id="23" name="Text 21"/>
          <p:cNvSpPr/>
          <p:nvPr/>
        </p:nvSpPr>
        <p:spPr>
          <a:xfrm>
            <a:off x="6400800" y="3044952"/>
            <a:ext cx="2468880" cy="274320"/>
          </a:xfrm>
          <a:prstGeom prst="rect">
            <a:avLst/>
          </a:prstGeom>
          <a:noFill/>
          <a:ln/>
        </p:spPr>
        <p:txBody>
          <a:bodyPr wrap="square" lIns="0" tIns="0" rIns="0" bIns="0" rtlCol="0" anchor="ctr"/>
          <a:lstStyle/>
          <a:p>
            <a:pPr marL="0" indent="0" algn="r">
              <a:buNone/>
            </a:pPr>
            <a:r>
              <a:rPr lang="en-US" sz="850" i="1" dirty="0">
                <a:solidFill>
                  <a:srgbClr val="FFFFFF"/>
                </a:solidFill>
                <a:latin typeface="Calibri" pitchFamily="34" charset="0"/>
                <a:ea typeface="Calibri" pitchFamily="34" charset="-122"/>
                <a:cs typeface="Calibri" pitchFamily="34" charset="-120"/>
              </a:rPr>
              <a:t>(Center for Creative Leadership (CCL)</a:t>
            </a:r>
            <a:endParaRPr lang="en-US" sz="850" dirty="0"/>
          </a:p>
        </p:txBody>
      </p:sp>
      <p:sp>
        <p:nvSpPr>
          <p:cNvPr id="24" name="Text 22"/>
          <p:cNvSpPr/>
          <p:nvPr/>
        </p:nvSpPr>
        <p:spPr>
          <a:xfrm>
            <a:off x="5029200" y="3465576"/>
            <a:ext cx="3767328" cy="1170432"/>
          </a:xfrm>
          <a:prstGeom prst="rect">
            <a:avLst/>
          </a:prstGeom>
          <a:noFill/>
          <a:ln/>
        </p:spPr>
        <p:txBody>
          <a:bodyPr wrap="square" rtlCol="0" anchor="ctr"/>
          <a:lstStyle/>
          <a:p>
            <a:pPr marL="0" indent="0">
              <a:lnSpc>
                <a:spcPct val="130000"/>
              </a:lnSpc>
              <a:buNone/>
            </a:pPr>
            <a:r>
              <a:rPr lang="en-US" sz="1250" dirty="0">
                <a:solidFill>
                  <a:srgbClr val="0F172A"/>
                </a:solidFill>
                <a:latin typeface="Calibri" pitchFamily="34" charset="0"/>
                <a:ea typeface="Calibri" pitchFamily="34" charset="-122"/>
                <a:cs typeface="Calibri" pitchFamily="34" charset="-120"/>
              </a:rPr>
              <a:t>of learning occurs through on-the-job cross-functional experiences (70-20-10 model)</a:t>
            </a:r>
            <a:endParaRPr lang="en-US" sz="12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E5A"/>
          </a:solidFill>
          <a:ln/>
        </p:spPr>
        <p:txBody>
          <a:bodyPr/>
          <a:lstStyle/>
          <a:p>
            <a:endParaRPr lang="en-US"/>
          </a:p>
        </p:txBody>
      </p:sp>
      <p:sp>
        <p:nvSpPr>
          <p:cNvPr id="3" name="Text 1"/>
          <p:cNvSpPr/>
          <p:nvPr/>
        </p:nvSpPr>
        <p:spPr>
          <a:xfrm>
            <a:off x="365760" y="0"/>
            <a:ext cx="8412480" cy="82296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THE VUCA ENVIRONMENT</a:t>
            </a:r>
            <a:endParaRPr lang="en-US" sz="2200" dirty="0"/>
          </a:p>
        </p:txBody>
      </p:sp>
      <p:sp>
        <p:nvSpPr>
          <p:cNvPr id="4" name="Shape 2"/>
          <p:cNvSpPr/>
          <p:nvPr/>
        </p:nvSpPr>
        <p:spPr>
          <a:xfrm>
            <a:off x="0" y="822960"/>
            <a:ext cx="9144000" cy="64008"/>
          </a:xfrm>
          <a:prstGeom prst="rect">
            <a:avLst/>
          </a:prstGeom>
          <a:solidFill>
            <a:srgbClr val="0D9488"/>
          </a:solidFill>
          <a:ln/>
        </p:spPr>
        <p:txBody>
          <a:bodyPr/>
          <a:lstStyle/>
          <a:p>
            <a:endParaRPr lang="en-US"/>
          </a:p>
        </p:txBody>
      </p:sp>
      <p:sp>
        <p:nvSpPr>
          <p:cNvPr id="5" name="Shape 3"/>
          <p:cNvSpPr/>
          <p:nvPr/>
        </p:nvSpPr>
        <p:spPr>
          <a:xfrm>
            <a:off x="274320" y="1005840"/>
            <a:ext cx="1993392" cy="3749040"/>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274320" y="1005840"/>
            <a:ext cx="1993392" cy="822960"/>
          </a:xfrm>
          <a:prstGeom prst="rect">
            <a:avLst/>
          </a:prstGeom>
          <a:solidFill>
            <a:srgbClr val="0D9488"/>
          </a:solidFill>
          <a:ln w="12700">
            <a:solidFill>
              <a:srgbClr val="0D9488"/>
            </a:solidFill>
            <a:prstDash val="solid"/>
          </a:ln>
        </p:spPr>
        <p:txBody>
          <a:bodyPr/>
          <a:lstStyle/>
          <a:p>
            <a:endParaRPr lang="en-US"/>
          </a:p>
        </p:txBody>
      </p:sp>
      <p:sp>
        <p:nvSpPr>
          <p:cNvPr id="7" name="Text 5"/>
          <p:cNvSpPr/>
          <p:nvPr/>
        </p:nvSpPr>
        <p:spPr>
          <a:xfrm>
            <a:off x="365760" y="1024128"/>
            <a:ext cx="594360" cy="804672"/>
          </a:xfrm>
          <a:prstGeom prst="rect">
            <a:avLst/>
          </a:prstGeom>
          <a:noFill/>
          <a:ln/>
        </p:spPr>
        <p:txBody>
          <a:bodyPr wrap="square" lIns="0" tIns="0" rIns="0" bIns="0" rtlCol="0" anchor="ctr"/>
          <a:lstStyle/>
          <a:p>
            <a:pPr marL="0" indent="0">
              <a:buNone/>
            </a:pPr>
            <a:r>
              <a:rPr lang="en-US" sz="4000" b="1" dirty="0">
                <a:solidFill>
                  <a:srgbClr val="FFFFFF"/>
                </a:solidFill>
                <a:latin typeface="Georgia" pitchFamily="34" charset="0"/>
                <a:ea typeface="Georgia" pitchFamily="34" charset="-122"/>
                <a:cs typeface="Georgia" pitchFamily="34" charset="-120"/>
              </a:rPr>
              <a:t>V</a:t>
            </a:r>
            <a:endParaRPr lang="en-US" sz="4000" dirty="0"/>
          </a:p>
        </p:txBody>
      </p:sp>
      <p:sp>
        <p:nvSpPr>
          <p:cNvPr id="8" name="Text 6"/>
          <p:cNvSpPr/>
          <p:nvPr/>
        </p:nvSpPr>
        <p:spPr>
          <a:xfrm>
            <a:off x="932688" y="1097280"/>
            <a:ext cx="1261872" cy="658368"/>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Volatility</a:t>
            </a:r>
            <a:endParaRPr lang="en-US" sz="1300" dirty="0"/>
          </a:p>
        </p:txBody>
      </p:sp>
      <p:pic>
        <p:nvPicPr>
          <p:cNvPr id="9" name="Image 0" descr="preencoded.png"/>
          <p:cNvPicPr>
            <a:picLocks noChangeAspect="1"/>
          </p:cNvPicPr>
          <p:nvPr/>
        </p:nvPicPr>
        <p:blipFill>
          <a:blip r:embed="rId3"/>
          <a:stretch>
            <a:fillRect/>
          </a:stretch>
        </p:blipFill>
        <p:spPr>
          <a:xfrm>
            <a:off x="1024128" y="1965960"/>
            <a:ext cx="475488" cy="475488"/>
          </a:xfrm>
          <a:prstGeom prst="rect">
            <a:avLst/>
          </a:prstGeom>
        </p:spPr>
      </p:pic>
      <p:sp>
        <p:nvSpPr>
          <p:cNvPr id="10" name="Text 7"/>
          <p:cNvSpPr/>
          <p:nvPr/>
        </p:nvSpPr>
        <p:spPr>
          <a:xfrm>
            <a:off x="384048" y="2578608"/>
            <a:ext cx="1773936" cy="2011680"/>
          </a:xfrm>
          <a:prstGeom prst="rect">
            <a:avLst/>
          </a:prstGeom>
          <a:noFill/>
          <a:ln/>
        </p:spPr>
        <p:txBody>
          <a:bodyPr wrap="square" rtlCol="0" anchor="ctr"/>
          <a:lstStyle/>
          <a:p>
            <a:pPr marL="0" indent="0">
              <a:lnSpc>
                <a:spcPct val="130000"/>
              </a:lnSpc>
              <a:buNone/>
            </a:pPr>
            <a:r>
              <a:rPr lang="en-US" sz="1100" dirty="0">
                <a:solidFill>
                  <a:srgbClr val="64748B"/>
                </a:solidFill>
                <a:latin typeface="Calibri" pitchFamily="34" charset="0"/>
                <a:ea typeface="Calibri" pitchFamily="34" charset="-122"/>
                <a:cs typeface="Calibri" pitchFamily="34" charset="-120"/>
              </a:rPr>
              <a:t>Rapid, unpredictable change in markets, workforce needs, and organizational priorities.</a:t>
            </a:r>
            <a:endParaRPr lang="en-US" sz="1100" dirty="0"/>
          </a:p>
        </p:txBody>
      </p:sp>
      <p:sp>
        <p:nvSpPr>
          <p:cNvPr id="11" name="Shape 8"/>
          <p:cNvSpPr/>
          <p:nvPr/>
        </p:nvSpPr>
        <p:spPr>
          <a:xfrm>
            <a:off x="2450592" y="1005840"/>
            <a:ext cx="1993392" cy="3749040"/>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12" name="Shape 9"/>
          <p:cNvSpPr/>
          <p:nvPr/>
        </p:nvSpPr>
        <p:spPr>
          <a:xfrm>
            <a:off x="2450592" y="1005840"/>
            <a:ext cx="1993392" cy="822960"/>
          </a:xfrm>
          <a:prstGeom prst="rect">
            <a:avLst/>
          </a:prstGeom>
          <a:solidFill>
            <a:srgbClr val="F59E0B"/>
          </a:solidFill>
          <a:ln w="12700">
            <a:solidFill>
              <a:srgbClr val="F59E0B"/>
            </a:solidFill>
            <a:prstDash val="solid"/>
          </a:ln>
        </p:spPr>
        <p:txBody>
          <a:bodyPr/>
          <a:lstStyle/>
          <a:p>
            <a:endParaRPr lang="en-US"/>
          </a:p>
        </p:txBody>
      </p:sp>
      <p:sp>
        <p:nvSpPr>
          <p:cNvPr id="13" name="Text 10"/>
          <p:cNvSpPr/>
          <p:nvPr/>
        </p:nvSpPr>
        <p:spPr>
          <a:xfrm>
            <a:off x="2542032" y="1024128"/>
            <a:ext cx="594360" cy="804672"/>
          </a:xfrm>
          <a:prstGeom prst="rect">
            <a:avLst/>
          </a:prstGeom>
          <a:noFill/>
          <a:ln/>
        </p:spPr>
        <p:txBody>
          <a:bodyPr wrap="square" lIns="0" tIns="0" rIns="0" bIns="0" rtlCol="0" anchor="ctr"/>
          <a:lstStyle/>
          <a:p>
            <a:pPr marL="0" indent="0">
              <a:buNone/>
            </a:pPr>
            <a:r>
              <a:rPr lang="en-US" sz="4000" b="1" dirty="0">
                <a:solidFill>
                  <a:srgbClr val="FFFFFF"/>
                </a:solidFill>
                <a:latin typeface="Georgia" pitchFamily="34" charset="0"/>
                <a:ea typeface="Georgia" pitchFamily="34" charset="-122"/>
                <a:cs typeface="Georgia" pitchFamily="34" charset="-120"/>
              </a:rPr>
              <a:t>U</a:t>
            </a:r>
            <a:endParaRPr lang="en-US" sz="4000" dirty="0"/>
          </a:p>
        </p:txBody>
      </p:sp>
      <p:sp>
        <p:nvSpPr>
          <p:cNvPr id="14" name="Text 11"/>
          <p:cNvSpPr/>
          <p:nvPr/>
        </p:nvSpPr>
        <p:spPr>
          <a:xfrm>
            <a:off x="3108960" y="1097280"/>
            <a:ext cx="1261872" cy="658368"/>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Uncertainty</a:t>
            </a:r>
            <a:endParaRPr lang="en-US" sz="1300" dirty="0"/>
          </a:p>
        </p:txBody>
      </p:sp>
      <p:pic>
        <p:nvPicPr>
          <p:cNvPr id="15" name="Image 1" descr="preencoded.png"/>
          <p:cNvPicPr>
            <a:picLocks noChangeAspect="1"/>
          </p:cNvPicPr>
          <p:nvPr/>
        </p:nvPicPr>
        <p:blipFill>
          <a:blip r:embed="rId4"/>
          <a:stretch>
            <a:fillRect/>
          </a:stretch>
        </p:blipFill>
        <p:spPr>
          <a:xfrm>
            <a:off x="3200400" y="1965960"/>
            <a:ext cx="475488" cy="475488"/>
          </a:xfrm>
          <a:prstGeom prst="rect">
            <a:avLst/>
          </a:prstGeom>
        </p:spPr>
      </p:pic>
      <p:sp>
        <p:nvSpPr>
          <p:cNvPr id="16" name="Text 12"/>
          <p:cNvSpPr/>
          <p:nvPr/>
        </p:nvSpPr>
        <p:spPr>
          <a:xfrm>
            <a:off x="2560320" y="2578608"/>
            <a:ext cx="1773936" cy="2011680"/>
          </a:xfrm>
          <a:prstGeom prst="rect">
            <a:avLst/>
          </a:prstGeom>
          <a:noFill/>
          <a:ln/>
        </p:spPr>
        <p:txBody>
          <a:bodyPr wrap="square" rtlCol="0" anchor="ctr"/>
          <a:lstStyle/>
          <a:p>
            <a:pPr marL="0" indent="0">
              <a:lnSpc>
                <a:spcPct val="130000"/>
              </a:lnSpc>
              <a:buNone/>
            </a:pPr>
            <a:r>
              <a:rPr lang="en-US" sz="1100" dirty="0">
                <a:solidFill>
                  <a:srgbClr val="64748B"/>
                </a:solidFill>
                <a:latin typeface="Calibri" pitchFamily="34" charset="0"/>
                <a:ea typeface="Calibri" pitchFamily="34" charset="-122"/>
                <a:cs typeface="Calibri" pitchFamily="34" charset="-120"/>
              </a:rPr>
              <a:t>Lack of predictability in outcomes; difficulty forecasting staffing and skill requirements.</a:t>
            </a:r>
            <a:endParaRPr lang="en-US" sz="1100" dirty="0"/>
          </a:p>
        </p:txBody>
      </p:sp>
      <p:sp>
        <p:nvSpPr>
          <p:cNvPr id="17" name="Shape 13"/>
          <p:cNvSpPr/>
          <p:nvPr/>
        </p:nvSpPr>
        <p:spPr>
          <a:xfrm>
            <a:off x="4626864" y="1005840"/>
            <a:ext cx="1993392" cy="3749040"/>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18" name="Shape 14"/>
          <p:cNvSpPr/>
          <p:nvPr/>
        </p:nvSpPr>
        <p:spPr>
          <a:xfrm>
            <a:off x="4626864" y="1005840"/>
            <a:ext cx="1993392" cy="822960"/>
          </a:xfrm>
          <a:prstGeom prst="rect">
            <a:avLst/>
          </a:prstGeom>
          <a:solidFill>
            <a:srgbClr val="14B8A6"/>
          </a:solidFill>
          <a:ln w="12700">
            <a:solidFill>
              <a:srgbClr val="14B8A6"/>
            </a:solidFill>
            <a:prstDash val="solid"/>
          </a:ln>
        </p:spPr>
        <p:txBody>
          <a:bodyPr/>
          <a:lstStyle/>
          <a:p>
            <a:endParaRPr lang="en-US"/>
          </a:p>
        </p:txBody>
      </p:sp>
      <p:sp>
        <p:nvSpPr>
          <p:cNvPr id="19" name="Text 15"/>
          <p:cNvSpPr/>
          <p:nvPr/>
        </p:nvSpPr>
        <p:spPr>
          <a:xfrm>
            <a:off x="4718304" y="1024128"/>
            <a:ext cx="594360" cy="804672"/>
          </a:xfrm>
          <a:prstGeom prst="rect">
            <a:avLst/>
          </a:prstGeom>
          <a:noFill/>
          <a:ln/>
        </p:spPr>
        <p:txBody>
          <a:bodyPr wrap="square" lIns="0" tIns="0" rIns="0" bIns="0" rtlCol="0" anchor="ctr"/>
          <a:lstStyle/>
          <a:p>
            <a:pPr marL="0" indent="0">
              <a:buNone/>
            </a:pPr>
            <a:r>
              <a:rPr lang="en-US" sz="4000" b="1" dirty="0">
                <a:solidFill>
                  <a:srgbClr val="FFFFFF"/>
                </a:solidFill>
                <a:latin typeface="Georgia" pitchFamily="34" charset="0"/>
                <a:ea typeface="Georgia" pitchFamily="34" charset="-122"/>
                <a:cs typeface="Georgia" pitchFamily="34" charset="-120"/>
              </a:rPr>
              <a:t>C</a:t>
            </a:r>
            <a:endParaRPr lang="en-US" sz="4000" dirty="0"/>
          </a:p>
        </p:txBody>
      </p:sp>
      <p:sp>
        <p:nvSpPr>
          <p:cNvPr id="20" name="Text 16"/>
          <p:cNvSpPr/>
          <p:nvPr/>
        </p:nvSpPr>
        <p:spPr>
          <a:xfrm>
            <a:off x="5285232" y="1097280"/>
            <a:ext cx="1261872" cy="658368"/>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Complexity</a:t>
            </a:r>
            <a:endParaRPr lang="en-US" sz="1300" dirty="0"/>
          </a:p>
        </p:txBody>
      </p:sp>
      <p:pic>
        <p:nvPicPr>
          <p:cNvPr id="21" name="Image 2" descr="preencoded.png"/>
          <p:cNvPicPr>
            <a:picLocks noChangeAspect="1"/>
          </p:cNvPicPr>
          <p:nvPr/>
        </p:nvPicPr>
        <p:blipFill>
          <a:blip r:embed="rId5"/>
          <a:stretch>
            <a:fillRect/>
          </a:stretch>
        </p:blipFill>
        <p:spPr>
          <a:xfrm>
            <a:off x="5376672" y="1965960"/>
            <a:ext cx="475488" cy="475488"/>
          </a:xfrm>
          <a:prstGeom prst="rect">
            <a:avLst/>
          </a:prstGeom>
        </p:spPr>
      </p:pic>
      <p:sp>
        <p:nvSpPr>
          <p:cNvPr id="22" name="Text 17"/>
          <p:cNvSpPr/>
          <p:nvPr/>
        </p:nvSpPr>
        <p:spPr>
          <a:xfrm>
            <a:off x="4736592" y="2578608"/>
            <a:ext cx="1773936" cy="2011680"/>
          </a:xfrm>
          <a:prstGeom prst="rect">
            <a:avLst/>
          </a:prstGeom>
          <a:noFill/>
          <a:ln/>
        </p:spPr>
        <p:txBody>
          <a:bodyPr wrap="square" rtlCol="0" anchor="ctr"/>
          <a:lstStyle/>
          <a:p>
            <a:pPr marL="0" indent="0">
              <a:lnSpc>
                <a:spcPct val="130000"/>
              </a:lnSpc>
              <a:buNone/>
            </a:pPr>
            <a:r>
              <a:rPr lang="en-US" sz="1100" dirty="0">
                <a:solidFill>
                  <a:srgbClr val="64748B"/>
                </a:solidFill>
                <a:latin typeface="Calibri" pitchFamily="34" charset="0"/>
                <a:ea typeface="Calibri" pitchFamily="34" charset="-122"/>
                <a:cs typeface="Calibri" pitchFamily="34" charset="-120"/>
              </a:rPr>
              <a:t>Multiple interconnected systems and dependencies that make decisions difficult.</a:t>
            </a:r>
            <a:endParaRPr lang="en-US" sz="1100" dirty="0"/>
          </a:p>
        </p:txBody>
      </p:sp>
      <p:sp>
        <p:nvSpPr>
          <p:cNvPr id="23" name="Shape 18"/>
          <p:cNvSpPr/>
          <p:nvPr/>
        </p:nvSpPr>
        <p:spPr>
          <a:xfrm>
            <a:off x="6803136" y="1005840"/>
            <a:ext cx="1993392" cy="3749040"/>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24" name="Shape 19"/>
          <p:cNvSpPr/>
          <p:nvPr/>
        </p:nvSpPr>
        <p:spPr>
          <a:xfrm>
            <a:off x="6803136" y="1005840"/>
            <a:ext cx="1993392" cy="822960"/>
          </a:xfrm>
          <a:prstGeom prst="rect">
            <a:avLst/>
          </a:prstGeom>
          <a:solidFill>
            <a:srgbClr val="EA580C"/>
          </a:solidFill>
          <a:ln w="12700">
            <a:solidFill>
              <a:srgbClr val="EA580C"/>
            </a:solidFill>
            <a:prstDash val="solid"/>
          </a:ln>
        </p:spPr>
        <p:txBody>
          <a:bodyPr/>
          <a:lstStyle/>
          <a:p>
            <a:endParaRPr lang="en-US"/>
          </a:p>
        </p:txBody>
      </p:sp>
      <p:sp>
        <p:nvSpPr>
          <p:cNvPr id="25" name="Text 20"/>
          <p:cNvSpPr/>
          <p:nvPr/>
        </p:nvSpPr>
        <p:spPr>
          <a:xfrm>
            <a:off x="6894576" y="1024128"/>
            <a:ext cx="594360" cy="804672"/>
          </a:xfrm>
          <a:prstGeom prst="rect">
            <a:avLst/>
          </a:prstGeom>
          <a:noFill/>
          <a:ln/>
        </p:spPr>
        <p:txBody>
          <a:bodyPr wrap="square" lIns="0" tIns="0" rIns="0" bIns="0" rtlCol="0" anchor="ctr"/>
          <a:lstStyle/>
          <a:p>
            <a:pPr marL="0" indent="0">
              <a:buNone/>
            </a:pPr>
            <a:r>
              <a:rPr lang="en-US" sz="4000" b="1" dirty="0">
                <a:solidFill>
                  <a:srgbClr val="FFFFFF"/>
                </a:solidFill>
                <a:latin typeface="Georgia" pitchFamily="34" charset="0"/>
                <a:ea typeface="Georgia" pitchFamily="34" charset="-122"/>
                <a:cs typeface="Georgia" pitchFamily="34" charset="-120"/>
              </a:rPr>
              <a:t>A</a:t>
            </a:r>
            <a:endParaRPr lang="en-US" sz="4000" dirty="0"/>
          </a:p>
        </p:txBody>
      </p:sp>
      <p:sp>
        <p:nvSpPr>
          <p:cNvPr id="26" name="Text 21"/>
          <p:cNvSpPr/>
          <p:nvPr/>
        </p:nvSpPr>
        <p:spPr>
          <a:xfrm>
            <a:off x="7461504" y="1097280"/>
            <a:ext cx="1261872" cy="658368"/>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Ambiguity</a:t>
            </a:r>
            <a:endParaRPr lang="en-US" sz="1300" dirty="0"/>
          </a:p>
        </p:txBody>
      </p:sp>
      <p:pic>
        <p:nvPicPr>
          <p:cNvPr id="27" name="Image 3" descr="preencoded.png"/>
          <p:cNvPicPr>
            <a:picLocks noChangeAspect="1"/>
          </p:cNvPicPr>
          <p:nvPr/>
        </p:nvPicPr>
        <p:blipFill>
          <a:blip r:embed="rId6"/>
          <a:stretch>
            <a:fillRect/>
          </a:stretch>
        </p:blipFill>
        <p:spPr>
          <a:xfrm>
            <a:off x="7552944" y="1965960"/>
            <a:ext cx="475488" cy="475488"/>
          </a:xfrm>
          <a:prstGeom prst="rect">
            <a:avLst/>
          </a:prstGeom>
        </p:spPr>
      </p:pic>
      <p:sp>
        <p:nvSpPr>
          <p:cNvPr id="28" name="Text 22"/>
          <p:cNvSpPr/>
          <p:nvPr/>
        </p:nvSpPr>
        <p:spPr>
          <a:xfrm>
            <a:off x="6912864" y="2578608"/>
            <a:ext cx="1773936" cy="2011680"/>
          </a:xfrm>
          <a:prstGeom prst="rect">
            <a:avLst/>
          </a:prstGeom>
          <a:noFill/>
          <a:ln/>
        </p:spPr>
        <p:txBody>
          <a:bodyPr wrap="square" rtlCol="0" anchor="ctr"/>
          <a:lstStyle/>
          <a:p>
            <a:pPr marL="0" indent="0">
              <a:lnSpc>
                <a:spcPct val="130000"/>
              </a:lnSpc>
              <a:buNone/>
            </a:pPr>
            <a:r>
              <a:rPr lang="en-US" sz="1100" dirty="0">
                <a:solidFill>
                  <a:srgbClr val="64748B"/>
                </a:solidFill>
                <a:latin typeface="Calibri" pitchFamily="34" charset="0"/>
                <a:ea typeface="Calibri" pitchFamily="34" charset="-122"/>
                <a:cs typeface="Calibri" pitchFamily="34" charset="-120"/>
              </a:rPr>
              <a:t>Unclear situations where cause-and-effect relationships are hard to define.</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E5A"/>
          </a:solidFill>
          <a:ln/>
        </p:spPr>
        <p:txBody>
          <a:bodyPr/>
          <a:lstStyle/>
          <a:p>
            <a:endParaRPr lang="en-US"/>
          </a:p>
        </p:txBody>
      </p:sp>
      <p:sp>
        <p:nvSpPr>
          <p:cNvPr id="3" name="Text 1"/>
          <p:cNvSpPr/>
          <p:nvPr/>
        </p:nvSpPr>
        <p:spPr>
          <a:xfrm>
            <a:off x="365760" y="0"/>
            <a:ext cx="8412480" cy="822960"/>
          </a:xfrm>
          <a:prstGeom prst="rect">
            <a:avLst/>
          </a:prstGeom>
          <a:noFill/>
          <a:ln/>
        </p:spPr>
        <p:txBody>
          <a:bodyPr wrap="square" rtlCol="0" anchor="ctr"/>
          <a:lstStyle/>
          <a:p>
            <a:pPr marL="0" indent="0">
              <a:buNone/>
            </a:pPr>
            <a:r>
              <a:rPr lang="en-US" sz="1900" b="1" dirty="0">
                <a:solidFill>
                  <a:srgbClr val="FFFFFF"/>
                </a:solidFill>
                <a:latin typeface="Georgia" pitchFamily="34" charset="0"/>
                <a:ea typeface="Georgia" pitchFamily="34" charset="-122"/>
                <a:cs typeface="Georgia" pitchFamily="34" charset="-120"/>
              </a:rPr>
              <a:t>WHY CROSS-TRAINING MATTERS IN VUCA ENVIRONMENTS</a:t>
            </a:r>
            <a:endParaRPr lang="en-US" sz="1900" dirty="0"/>
          </a:p>
        </p:txBody>
      </p:sp>
      <p:sp>
        <p:nvSpPr>
          <p:cNvPr id="4" name="Shape 2"/>
          <p:cNvSpPr/>
          <p:nvPr/>
        </p:nvSpPr>
        <p:spPr>
          <a:xfrm>
            <a:off x="0" y="822960"/>
            <a:ext cx="9144000" cy="64008"/>
          </a:xfrm>
          <a:prstGeom prst="rect">
            <a:avLst/>
          </a:prstGeom>
          <a:solidFill>
            <a:srgbClr val="0D9488"/>
          </a:solidFill>
          <a:ln/>
        </p:spPr>
        <p:txBody>
          <a:bodyPr/>
          <a:lstStyle/>
          <a:p>
            <a:endParaRPr lang="en-US"/>
          </a:p>
        </p:txBody>
      </p:sp>
      <p:sp>
        <p:nvSpPr>
          <p:cNvPr id="5" name="Shape 3"/>
          <p:cNvSpPr/>
          <p:nvPr/>
        </p:nvSpPr>
        <p:spPr>
          <a:xfrm>
            <a:off x="256032" y="987552"/>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256032" y="987552"/>
            <a:ext cx="2761488" cy="146304"/>
          </a:xfrm>
          <a:prstGeom prst="rect">
            <a:avLst/>
          </a:prstGeom>
          <a:solidFill>
            <a:srgbClr val="0D9488"/>
          </a:solidFill>
          <a:ln w="12700">
            <a:solidFill>
              <a:srgbClr val="0D9488"/>
            </a:solidFill>
            <a:prstDash val="solid"/>
          </a:ln>
        </p:spPr>
        <p:txBody>
          <a:bodyPr/>
          <a:lstStyle/>
          <a:p>
            <a:endParaRPr lang="en-US"/>
          </a:p>
        </p:txBody>
      </p:sp>
      <p:pic>
        <p:nvPicPr>
          <p:cNvPr id="7" name="Image 0" descr="preencoded.png"/>
          <p:cNvPicPr>
            <a:picLocks noChangeAspect="1"/>
          </p:cNvPicPr>
          <p:nvPr/>
        </p:nvPicPr>
        <p:blipFill>
          <a:blip r:embed="rId3"/>
          <a:stretch>
            <a:fillRect/>
          </a:stretch>
        </p:blipFill>
        <p:spPr>
          <a:xfrm>
            <a:off x="393192" y="1261872"/>
            <a:ext cx="384048" cy="384048"/>
          </a:xfrm>
          <a:prstGeom prst="rect">
            <a:avLst/>
          </a:prstGeom>
        </p:spPr>
      </p:pic>
      <p:sp>
        <p:nvSpPr>
          <p:cNvPr id="8" name="Text 5"/>
          <p:cNvSpPr/>
          <p:nvPr/>
        </p:nvSpPr>
        <p:spPr>
          <a:xfrm>
            <a:off x="877824" y="1170432"/>
            <a:ext cx="2057400"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Operational Continuity</a:t>
            </a:r>
            <a:endParaRPr lang="en-US" sz="1200" dirty="0"/>
          </a:p>
        </p:txBody>
      </p:sp>
      <p:sp>
        <p:nvSpPr>
          <p:cNvPr id="9" name="Text 6"/>
          <p:cNvSpPr/>
          <p:nvPr/>
        </p:nvSpPr>
        <p:spPr>
          <a:xfrm>
            <a:off x="393192" y="1700784"/>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Ensures critical functions continue during absences, turnover, or emergencies — eliminating single points of failure.</a:t>
            </a:r>
            <a:endParaRPr lang="en-US" sz="1050" dirty="0"/>
          </a:p>
        </p:txBody>
      </p:sp>
      <p:sp>
        <p:nvSpPr>
          <p:cNvPr id="10" name="Shape 7"/>
          <p:cNvSpPr/>
          <p:nvPr/>
        </p:nvSpPr>
        <p:spPr>
          <a:xfrm>
            <a:off x="3200400" y="987552"/>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8"/>
          <p:cNvSpPr/>
          <p:nvPr/>
        </p:nvSpPr>
        <p:spPr>
          <a:xfrm>
            <a:off x="3200400" y="987552"/>
            <a:ext cx="2761488" cy="146304"/>
          </a:xfrm>
          <a:prstGeom prst="rect">
            <a:avLst/>
          </a:prstGeom>
          <a:solidFill>
            <a:srgbClr val="F59E0B"/>
          </a:solidFill>
          <a:ln w="12700">
            <a:solidFill>
              <a:srgbClr val="F59E0B"/>
            </a:solidFill>
            <a:prstDash val="solid"/>
          </a:ln>
        </p:spPr>
        <p:txBody>
          <a:bodyPr/>
          <a:lstStyle/>
          <a:p>
            <a:endParaRPr lang="en-US"/>
          </a:p>
        </p:txBody>
      </p:sp>
      <p:pic>
        <p:nvPicPr>
          <p:cNvPr id="12" name="Image 1" descr="preencoded.png"/>
          <p:cNvPicPr>
            <a:picLocks noChangeAspect="1"/>
          </p:cNvPicPr>
          <p:nvPr/>
        </p:nvPicPr>
        <p:blipFill>
          <a:blip r:embed="rId4"/>
          <a:stretch>
            <a:fillRect/>
          </a:stretch>
        </p:blipFill>
        <p:spPr>
          <a:xfrm>
            <a:off x="3337560" y="1261872"/>
            <a:ext cx="384048" cy="384048"/>
          </a:xfrm>
          <a:prstGeom prst="rect">
            <a:avLst/>
          </a:prstGeom>
        </p:spPr>
      </p:pic>
      <p:sp>
        <p:nvSpPr>
          <p:cNvPr id="13" name="Text 9"/>
          <p:cNvSpPr/>
          <p:nvPr/>
        </p:nvSpPr>
        <p:spPr>
          <a:xfrm>
            <a:off x="3822192" y="1170432"/>
            <a:ext cx="2057400"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Organizational Resilience</a:t>
            </a:r>
            <a:endParaRPr lang="en-US" sz="1200" dirty="0"/>
          </a:p>
        </p:txBody>
      </p:sp>
      <p:sp>
        <p:nvSpPr>
          <p:cNvPr id="14" name="Text 10"/>
          <p:cNvSpPr/>
          <p:nvPr/>
        </p:nvSpPr>
        <p:spPr>
          <a:xfrm>
            <a:off x="3337560" y="1700784"/>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Builds the capacity to absorb disruption and recover quickly by distributing knowledge across the workforce.</a:t>
            </a:r>
            <a:endParaRPr lang="en-US" sz="1050" dirty="0"/>
          </a:p>
        </p:txBody>
      </p:sp>
      <p:sp>
        <p:nvSpPr>
          <p:cNvPr id="15" name="Shape 11"/>
          <p:cNvSpPr/>
          <p:nvPr/>
        </p:nvSpPr>
        <p:spPr>
          <a:xfrm>
            <a:off x="6144768" y="987552"/>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2"/>
          <p:cNvSpPr/>
          <p:nvPr/>
        </p:nvSpPr>
        <p:spPr>
          <a:xfrm>
            <a:off x="6144768" y="987552"/>
            <a:ext cx="2761488" cy="146304"/>
          </a:xfrm>
          <a:prstGeom prst="rect">
            <a:avLst/>
          </a:prstGeom>
          <a:solidFill>
            <a:srgbClr val="14B8A6"/>
          </a:solidFill>
          <a:ln w="12700">
            <a:solidFill>
              <a:srgbClr val="14B8A6"/>
            </a:solidFill>
            <a:prstDash val="solid"/>
          </a:ln>
        </p:spPr>
        <p:txBody>
          <a:bodyPr/>
          <a:lstStyle/>
          <a:p>
            <a:endParaRPr lang="en-US"/>
          </a:p>
        </p:txBody>
      </p:sp>
      <p:pic>
        <p:nvPicPr>
          <p:cNvPr id="17" name="Image 2" descr="preencoded.png"/>
          <p:cNvPicPr>
            <a:picLocks noChangeAspect="1"/>
          </p:cNvPicPr>
          <p:nvPr/>
        </p:nvPicPr>
        <p:blipFill>
          <a:blip r:embed="rId5"/>
          <a:stretch>
            <a:fillRect/>
          </a:stretch>
        </p:blipFill>
        <p:spPr>
          <a:xfrm>
            <a:off x="6281928" y="1261872"/>
            <a:ext cx="384048" cy="384048"/>
          </a:xfrm>
          <a:prstGeom prst="rect">
            <a:avLst/>
          </a:prstGeom>
        </p:spPr>
      </p:pic>
      <p:sp>
        <p:nvSpPr>
          <p:cNvPr id="18" name="Text 13"/>
          <p:cNvSpPr/>
          <p:nvPr/>
        </p:nvSpPr>
        <p:spPr>
          <a:xfrm>
            <a:off x="6766560" y="1170432"/>
            <a:ext cx="2057400"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Adaptive Capacity</a:t>
            </a:r>
            <a:endParaRPr lang="en-US" sz="1200" dirty="0"/>
          </a:p>
        </p:txBody>
      </p:sp>
      <p:sp>
        <p:nvSpPr>
          <p:cNvPr id="19" name="Text 14"/>
          <p:cNvSpPr/>
          <p:nvPr/>
        </p:nvSpPr>
        <p:spPr>
          <a:xfrm>
            <a:off x="6281928" y="1700784"/>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Employees with multi-functional skills can pivot roles during crises, mergers, or rapid market shifts.</a:t>
            </a:r>
            <a:endParaRPr lang="en-US" sz="1050" dirty="0"/>
          </a:p>
        </p:txBody>
      </p:sp>
      <p:sp>
        <p:nvSpPr>
          <p:cNvPr id="20" name="Shape 15"/>
          <p:cNvSpPr/>
          <p:nvPr/>
        </p:nvSpPr>
        <p:spPr>
          <a:xfrm>
            <a:off x="256032" y="2926080"/>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21" name="Shape 16"/>
          <p:cNvSpPr/>
          <p:nvPr/>
        </p:nvSpPr>
        <p:spPr>
          <a:xfrm>
            <a:off x="256032" y="2926080"/>
            <a:ext cx="2761488" cy="146304"/>
          </a:xfrm>
          <a:prstGeom prst="rect">
            <a:avLst/>
          </a:prstGeom>
          <a:solidFill>
            <a:srgbClr val="EA580C"/>
          </a:solidFill>
          <a:ln w="12700">
            <a:solidFill>
              <a:srgbClr val="EA580C"/>
            </a:solidFill>
            <a:prstDash val="solid"/>
          </a:ln>
        </p:spPr>
        <p:txBody>
          <a:bodyPr/>
          <a:lstStyle/>
          <a:p>
            <a:endParaRPr lang="en-US"/>
          </a:p>
        </p:txBody>
      </p:sp>
      <p:pic>
        <p:nvPicPr>
          <p:cNvPr id="22" name="Image 3" descr="preencoded.png"/>
          <p:cNvPicPr>
            <a:picLocks noChangeAspect="1"/>
          </p:cNvPicPr>
          <p:nvPr/>
        </p:nvPicPr>
        <p:blipFill>
          <a:blip r:embed="rId6"/>
          <a:stretch>
            <a:fillRect/>
          </a:stretch>
        </p:blipFill>
        <p:spPr>
          <a:xfrm>
            <a:off x="393192" y="3200400"/>
            <a:ext cx="384048" cy="384048"/>
          </a:xfrm>
          <a:prstGeom prst="rect">
            <a:avLst/>
          </a:prstGeom>
        </p:spPr>
      </p:pic>
      <p:sp>
        <p:nvSpPr>
          <p:cNvPr id="23" name="Text 17"/>
          <p:cNvSpPr/>
          <p:nvPr/>
        </p:nvSpPr>
        <p:spPr>
          <a:xfrm>
            <a:off x="877824" y="3108960"/>
            <a:ext cx="2057400"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Knowledge Retention</a:t>
            </a:r>
            <a:endParaRPr lang="en-US" sz="1200" dirty="0"/>
          </a:p>
        </p:txBody>
      </p:sp>
      <p:sp>
        <p:nvSpPr>
          <p:cNvPr id="24" name="Text 18"/>
          <p:cNvSpPr/>
          <p:nvPr/>
        </p:nvSpPr>
        <p:spPr>
          <a:xfrm>
            <a:off x="393192" y="3639312"/>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Reduces institutional knowledge loss from retirements or departures by distributing expertise broadly.</a:t>
            </a:r>
            <a:endParaRPr lang="en-US" sz="1050" dirty="0"/>
          </a:p>
        </p:txBody>
      </p:sp>
      <p:sp>
        <p:nvSpPr>
          <p:cNvPr id="25" name="Shape 19"/>
          <p:cNvSpPr/>
          <p:nvPr/>
        </p:nvSpPr>
        <p:spPr>
          <a:xfrm>
            <a:off x="3200400" y="2926080"/>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26" name="Shape 20"/>
          <p:cNvSpPr/>
          <p:nvPr/>
        </p:nvSpPr>
        <p:spPr>
          <a:xfrm>
            <a:off x="3200400" y="2926080"/>
            <a:ext cx="2761488" cy="146304"/>
          </a:xfrm>
          <a:prstGeom prst="rect">
            <a:avLst/>
          </a:prstGeom>
          <a:solidFill>
            <a:srgbClr val="0D9488"/>
          </a:solidFill>
          <a:ln w="12700">
            <a:solidFill>
              <a:srgbClr val="0D9488"/>
            </a:solidFill>
            <a:prstDash val="solid"/>
          </a:ln>
        </p:spPr>
        <p:txBody>
          <a:bodyPr/>
          <a:lstStyle/>
          <a:p>
            <a:endParaRPr lang="en-US"/>
          </a:p>
        </p:txBody>
      </p:sp>
      <p:pic>
        <p:nvPicPr>
          <p:cNvPr id="27" name="Image 4" descr="preencoded.png"/>
          <p:cNvPicPr>
            <a:picLocks noChangeAspect="1"/>
          </p:cNvPicPr>
          <p:nvPr/>
        </p:nvPicPr>
        <p:blipFill>
          <a:blip r:embed="rId7"/>
          <a:stretch>
            <a:fillRect/>
          </a:stretch>
        </p:blipFill>
        <p:spPr>
          <a:xfrm>
            <a:off x="3337560" y="3200400"/>
            <a:ext cx="384048" cy="384048"/>
          </a:xfrm>
          <a:prstGeom prst="rect">
            <a:avLst/>
          </a:prstGeom>
        </p:spPr>
      </p:pic>
      <p:sp>
        <p:nvSpPr>
          <p:cNvPr id="28" name="Text 21"/>
          <p:cNvSpPr/>
          <p:nvPr/>
        </p:nvSpPr>
        <p:spPr>
          <a:xfrm>
            <a:off x="3822192" y="3108960"/>
            <a:ext cx="2057400"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Workforce Agility</a:t>
            </a:r>
            <a:endParaRPr lang="en-US" sz="1200" dirty="0"/>
          </a:p>
        </p:txBody>
      </p:sp>
      <p:sp>
        <p:nvSpPr>
          <p:cNvPr id="29" name="Text 22"/>
          <p:cNvSpPr/>
          <p:nvPr/>
        </p:nvSpPr>
        <p:spPr>
          <a:xfrm>
            <a:off x="3337560" y="3639312"/>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Enables rapid redeployment of talent to high-priority areas without the lag of external hiring.</a:t>
            </a:r>
            <a:endParaRPr lang="en-US" sz="1050" dirty="0"/>
          </a:p>
        </p:txBody>
      </p:sp>
      <p:sp>
        <p:nvSpPr>
          <p:cNvPr id="30" name="Shape 23"/>
          <p:cNvSpPr/>
          <p:nvPr/>
        </p:nvSpPr>
        <p:spPr>
          <a:xfrm>
            <a:off x="6144768" y="2926080"/>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31" name="Shape 24"/>
          <p:cNvSpPr/>
          <p:nvPr/>
        </p:nvSpPr>
        <p:spPr>
          <a:xfrm>
            <a:off x="6144768" y="2926080"/>
            <a:ext cx="2761488" cy="146304"/>
          </a:xfrm>
          <a:prstGeom prst="rect">
            <a:avLst/>
          </a:prstGeom>
          <a:solidFill>
            <a:srgbClr val="F59E0B"/>
          </a:solidFill>
          <a:ln w="12700">
            <a:solidFill>
              <a:srgbClr val="F59E0B"/>
            </a:solidFill>
            <a:prstDash val="solid"/>
          </a:ln>
        </p:spPr>
        <p:txBody>
          <a:bodyPr/>
          <a:lstStyle/>
          <a:p>
            <a:endParaRPr lang="en-US"/>
          </a:p>
        </p:txBody>
      </p:sp>
      <p:pic>
        <p:nvPicPr>
          <p:cNvPr id="32" name="Image 5" descr="preencoded.png"/>
          <p:cNvPicPr>
            <a:picLocks noChangeAspect="1"/>
          </p:cNvPicPr>
          <p:nvPr/>
        </p:nvPicPr>
        <p:blipFill>
          <a:blip r:embed="rId8"/>
          <a:stretch>
            <a:fillRect/>
          </a:stretch>
        </p:blipFill>
        <p:spPr>
          <a:xfrm>
            <a:off x="6281928" y="3200400"/>
            <a:ext cx="384048" cy="384048"/>
          </a:xfrm>
          <a:prstGeom prst="rect">
            <a:avLst/>
          </a:prstGeom>
        </p:spPr>
      </p:pic>
      <p:sp>
        <p:nvSpPr>
          <p:cNvPr id="33" name="Text 25"/>
          <p:cNvSpPr/>
          <p:nvPr/>
        </p:nvSpPr>
        <p:spPr>
          <a:xfrm>
            <a:off x="6766560" y="3108960"/>
            <a:ext cx="2057400"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Employee Engagement</a:t>
            </a:r>
            <a:endParaRPr lang="en-US" sz="1200" dirty="0"/>
          </a:p>
        </p:txBody>
      </p:sp>
      <p:sp>
        <p:nvSpPr>
          <p:cNvPr id="34" name="Text 26"/>
          <p:cNvSpPr/>
          <p:nvPr/>
        </p:nvSpPr>
        <p:spPr>
          <a:xfrm>
            <a:off x="6281928" y="3639312"/>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Cross-trained employees report greater job satisfaction, stronger sense of purpose, and reduced burnout.</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10">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E5A"/>
          </a:solidFill>
          <a:ln/>
        </p:spPr>
        <p:txBody>
          <a:bodyPr/>
          <a:lstStyle/>
          <a:p>
            <a:endParaRPr lang="en-US"/>
          </a:p>
        </p:txBody>
      </p:sp>
      <p:sp>
        <p:nvSpPr>
          <p:cNvPr id="3" name="Text 1"/>
          <p:cNvSpPr/>
          <p:nvPr/>
        </p:nvSpPr>
        <p:spPr>
          <a:xfrm>
            <a:off x="365760" y="0"/>
            <a:ext cx="8412480" cy="82296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CROSS-TRAINING MODELS &amp; APPROACHES</a:t>
            </a:r>
            <a:endParaRPr lang="en-US" sz="2200" dirty="0"/>
          </a:p>
        </p:txBody>
      </p:sp>
      <p:sp>
        <p:nvSpPr>
          <p:cNvPr id="4" name="Shape 2"/>
          <p:cNvSpPr/>
          <p:nvPr/>
        </p:nvSpPr>
        <p:spPr>
          <a:xfrm>
            <a:off x="0" y="822960"/>
            <a:ext cx="9144000" cy="64008"/>
          </a:xfrm>
          <a:prstGeom prst="rect">
            <a:avLst/>
          </a:prstGeom>
          <a:solidFill>
            <a:srgbClr val="0D9488"/>
          </a:solidFill>
          <a:ln/>
        </p:spPr>
        <p:txBody>
          <a:bodyPr/>
          <a:lstStyle/>
          <a:p>
            <a:endParaRPr lang="en-US"/>
          </a:p>
        </p:txBody>
      </p:sp>
      <p:sp>
        <p:nvSpPr>
          <p:cNvPr id="5" name="Shape 3"/>
          <p:cNvSpPr/>
          <p:nvPr/>
        </p:nvSpPr>
        <p:spPr>
          <a:xfrm>
            <a:off x="256032" y="987552"/>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256032" y="987552"/>
            <a:ext cx="2761488" cy="146304"/>
          </a:xfrm>
          <a:prstGeom prst="rect">
            <a:avLst/>
          </a:prstGeom>
          <a:solidFill>
            <a:srgbClr val="0D9488"/>
          </a:solidFill>
          <a:ln w="12700">
            <a:solidFill>
              <a:srgbClr val="0D9488"/>
            </a:solidFill>
            <a:prstDash val="solid"/>
          </a:ln>
        </p:spPr>
        <p:txBody>
          <a:bodyPr/>
          <a:lstStyle/>
          <a:p>
            <a:endParaRPr lang="en-US"/>
          </a:p>
        </p:txBody>
      </p:sp>
      <p:pic>
        <p:nvPicPr>
          <p:cNvPr id="7" name="Image 0" descr="preencoded.png"/>
          <p:cNvPicPr>
            <a:picLocks noChangeAspect="1"/>
          </p:cNvPicPr>
          <p:nvPr/>
        </p:nvPicPr>
        <p:blipFill>
          <a:blip r:embed="rId3"/>
          <a:stretch>
            <a:fillRect/>
          </a:stretch>
        </p:blipFill>
        <p:spPr>
          <a:xfrm>
            <a:off x="393192" y="1261872"/>
            <a:ext cx="365760" cy="365760"/>
          </a:xfrm>
          <a:prstGeom prst="rect">
            <a:avLst/>
          </a:prstGeom>
        </p:spPr>
      </p:pic>
      <p:sp>
        <p:nvSpPr>
          <p:cNvPr id="8" name="Text 5"/>
          <p:cNvSpPr/>
          <p:nvPr/>
        </p:nvSpPr>
        <p:spPr>
          <a:xfrm>
            <a:off x="850392" y="1170432"/>
            <a:ext cx="2084832"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Job Rotation</a:t>
            </a:r>
            <a:endParaRPr lang="en-US" sz="1200" dirty="0"/>
          </a:p>
        </p:txBody>
      </p:sp>
      <p:sp>
        <p:nvSpPr>
          <p:cNvPr id="9" name="Text 6"/>
          <p:cNvSpPr/>
          <p:nvPr/>
        </p:nvSpPr>
        <p:spPr>
          <a:xfrm>
            <a:off x="393192" y="1700784"/>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Employees rotate between departments on a scheduled basis, gaining broad operational exposure over 3–6 month cycles.</a:t>
            </a:r>
            <a:endParaRPr lang="en-US" sz="1050" dirty="0"/>
          </a:p>
        </p:txBody>
      </p:sp>
      <p:sp>
        <p:nvSpPr>
          <p:cNvPr id="10" name="Shape 7"/>
          <p:cNvSpPr/>
          <p:nvPr/>
        </p:nvSpPr>
        <p:spPr>
          <a:xfrm>
            <a:off x="3200400" y="987552"/>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8"/>
          <p:cNvSpPr/>
          <p:nvPr/>
        </p:nvSpPr>
        <p:spPr>
          <a:xfrm>
            <a:off x="3200400" y="987552"/>
            <a:ext cx="2761488" cy="146304"/>
          </a:xfrm>
          <a:prstGeom prst="rect">
            <a:avLst/>
          </a:prstGeom>
          <a:solidFill>
            <a:srgbClr val="F59E0B"/>
          </a:solidFill>
          <a:ln w="12700">
            <a:solidFill>
              <a:srgbClr val="F59E0B"/>
            </a:solidFill>
            <a:prstDash val="solid"/>
          </a:ln>
        </p:spPr>
        <p:txBody>
          <a:bodyPr/>
          <a:lstStyle/>
          <a:p>
            <a:endParaRPr lang="en-US"/>
          </a:p>
        </p:txBody>
      </p:sp>
      <p:pic>
        <p:nvPicPr>
          <p:cNvPr id="12" name="Image 1" descr="preencoded.png"/>
          <p:cNvPicPr>
            <a:picLocks noChangeAspect="1"/>
          </p:cNvPicPr>
          <p:nvPr/>
        </p:nvPicPr>
        <p:blipFill>
          <a:blip r:embed="rId4"/>
          <a:stretch>
            <a:fillRect/>
          </a:stretch>
        </p:blipFill>
        <p:spPr>
          <a:xfrm>
            <a:off x="3337560" y="1261872"/>
            <a:ext cx="365760" cy="365760"/>
          </a:xfrm>
          <a:prstGeom prst="rect">
            <a:avLst/>
          </a:prstGeom>
        </p:spPr>
      </p:pic>
      <p:sp>
        <p:nvSpPr>
          <p:cNvPr id="13" name="Text 9"/>
          <p:cNvSpPr/>
          <p:nvPr/>
        </p:nvSpPr>
        <p:spPr>
          <a:xfrm>
            <a:off x="3794760" y="1170432"/>
            <a:ext cx="2084832"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Job Shadowing</a:t>
            </a:r>
            <a:endParaRPr lang="en-US" sz="1200" dirty="0"/>
          </a:p>
        </p:txBody>
      </p:sp>
      <p:sp>
        <p:nvSpPr>
          <p:cNvPr id="14" name="Text 10"/>
          <p:cNvSpPr/>
          <p:nvPr/>
        </p:nvSpPr>
        <p:spPr>
          <a:xfrm>
            <a:off x="3337560" y="1700784"/>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Short-term observation of colleagues in other roles. Low-disruption entry point for cross-training programs.</a:t>
            </a:r>
            <a:endParaRPr lang="en-US" sz="1050" dirty="0"/>
          </a:p>
        </p:txBody>
      </p:sp>
      <p:sp>
        <p:nvSpPr>
          <p:cNvPr id="15" name="Shape 11"/>
          <p:cNvSpPr/>
          <p:nvPr/>
        </p:nvSpPr>
        <p:spPr>
          <a:xfrm>
            <a:off x="6144768" y="987552"/>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2"/>
          <p:cNvSpPr/>
          <p:nvPr/>
        </p:nvSpPr>
        <p:spPr>
          <a:xfrm>
            <a:off x="6144768" y="987552"/>
            <a:ext cx="2761488" cy="146304"/>
          </a:xfrm>
          <a:prstGeom prst="rect">
            <a:avLst/>
          </a:prstGeom>
          <a:solidFill>
            <a:srgbClr val="14B8A6"/>
          </a:solidFill>
          <a:ln w="12700">
            <a:solidFill>
              <a:srgbClr val="14B8A6"/>
            </a:solidFill>
            <a:prstDash val="solid"/>
          </a:ln>
        </p:spPr>
        <p:txBody>
          <a:bodyPr/>
          <a:lstStyle/>
          <a:p>
            <a:endParaRPr lang="en-US"/>
          </a:p>
        </p:txBody>
      </p:sp>
      <p:pic>
        <p:nvPicPr>
          <p:cNvPr id="17" name="Image 2" descr="preencoded.png"/>
          <p:cNvPicPr>
            <a:picLocks noChangeAspect="1"/>
          </p:cNvPicPr>
          <p:nvPr/>
        </p:nvPicPr>
        <p:blipFill>
          <a:blip r:embed="rId5"/>
          <a:stretch>
            <a:fillRect/>
          </a:stretch>
        </p:blipFill>
        <p:spPr>
          <a:xfrm>
            <a:off x="6281928" y="1261872"/>
            <a:ext cx="365760" cy="365760"/>
          </a:xfrm>
          <a:prstGeom prst="rect">
            <a:avLst/>
          </a:prstGeom>
        </p:spPr>
      </p:pic>
      <p:sp>
        <p:nvSpPr>
          <p:cNvPr id="18" name="Text 13"/>
          <p:cNvSpPr/>
          <p:nvPr/>
        </p:nvSpPr>
        <p:spPr>
          <a:xfrm>
            <a:off x="6739128" y="1170432"/>
            <a:ext cx="2084832"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Stretch Assignments</a:t>
            </a:r>
            <a:endParaRPr lang="en-US" sz="1200" dirty="0"/>
          </a:p>
        </p:txBody>
      </p:sp>
      <p:sp>
        <p:nvSpPr>
          <p:cNvPr id="19" name="Text 14"/>
          <p:cNvSpPr/>
          <p:nvPr/>
        </p:nvSpPr>
        <p:spPr>
          <a:xfrm>
            <a:off x="6281928" y="1700784"/>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Employees take on projects or responsibilities outside their normal role to build new competencies intentionally.</a:t>
            </a:r>
            <a:endParaRPr lang="en-US" sz="1050" dirty="0"/>
          </a:p>
        </p:txBody>
      </p:sp>
      <p:sp>
        <p:nvSpPr>
          <p:cNvPr id="20" name="Shape 15"/>
          <p:cNvSpPr/>
          <p:nvPr/>
        </p:nvSpPr>
        <p:spPr>
          <a:xfrm>
            <a:off x="256032" y="2926080"/>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21" name="Shape 16"/>
          <p:cNvSpPr/>
          <p:nvPr/>
        </p:nvSpPr>
        <p:spPr>
          <a:xfrm>
            <a:off x="256032" y="2926080"/>
            <a:ext cx="2761488" cy="146304"/>
          </a:xfrm>
          <a:prstGeom prst="rect">
            <a:avLst/>
          </a:prstGeom>
          <a:solidFill>
            <a:srgbClr val="EA580C"/>
          </a:solidFill>
          <a:ln w="12700">
            <a:solidFill>
              <a:srgbClr val="EA580C"/>
            </a:solidFill>
            <a:prstDash val="solid"/>
          </a:ln>
        </p:spPr>
        <p:txBody>
          <a:bodyPr/>
          <a:lstStyle/>
          <a:p>
            <a:endParaRPr lang="en-US"/>
          </a:p>
        </p:txBody>
      </p:sp>
      <p:pic>
        <p:nvPicPr>
          <p:cNvPr id="22" name="Image 3" descr="preencoded.png"/>
          <p:cNvPicPr>
            <a:picLocks noChangeAspect="1"/>
          </p:cNvPicPr>
          <p:nvPr/>
        </p:nvPicPr>
        <p:blipFill>
          <a:blip r:embed="rId6"/>
          <a:stretch>
            <a:fillRect/>
          </a:stretch>
        </p:blipFill>
        <p:spPr>
          <a:xfrm>
            <a:off x="393192" y="3200400"/>
            <a:ext cx="365760" cy="365760"/>
          </a:xfrm>
          <a:prstGeom prst="rect">
            <a:avLst/>
          </a:prstGeom>
        </p:spPr>
      </p:pic>
      <p:sp>
        <p:nvSpPr>
          <p:cNvPr id="23" name="Text 17"/>
          <p:cNvSpPr/>
          <p:nvPr/>
        </p:nvSpPr>
        <p:spPr>
          <a:xfrm>
            <a:off x="850392" y="3108960"/>
            <a:ext cx="2084832"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Peer Coaching Pairs</a:t>
            </a:r>
            <a:endParaRPr lang="en-US" sz="1200" dirty="0"/>
          </a:p>
        </p:txBody>
      </p:sp>
      <p:sp>
        <p:nvSpPr>
          <p:cNvPr id="24" name="Text 18"/>
          <p:cNvSpPr/>
          <p:nvPr/>
        </p:nvSpPr>
        <p:spPr>
          <a:xfrm>
            <a:off x="393192" y="3639312"/>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Cross-functional pairs exchange knowledge and skills. Builds relationships and transfers tacit organizational knowledge.</a:t>
            </a:r>
            <a:endParaRPr lang="en-US" sz="1050" dirty="0"/>
          </a:p>
        </p:txBody>
      </p:sp>
      <p:sp>
        <p:nvSpPr>
          <p:cNvPr id="25" name="Shape 19"/>
          <p:cNvSpPr/>
          <p:nvPr/>
        </p:nvSpPr>
        <p:spPr>
          <a:xfrm>
            <a:off x="3200400" y="2926080"/>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26" name="Shape 20"/>
          <p:cNvSpPr/>
          <p:nvPr/>
        </p:nvSpPr>
        <p:spPr>
          <a:xfrm>
            <a:off x="3200400" y="2926080"/>
            <a:ext cx="2761488" cy="146304"/>
          </a:xfrm>
          <a:prstGeom prst="rect">
            <a:avLst/>
          </a:prstGeom>
          <a:solidFill>
            <a:srgbClr val="0D9488"/>
          </a:solidFill>
          <a:ln w="12700">
            <a:solidFill>
              <a:srgbClr val="0D9488"/>
            </a:solidFill>
            <a:prstDash val="solid"/>
          </a:ln>
        </p:spPr>
        <p:txBody>
          <a:bodyPr/>
          <a:lstStyle/>
          <a:p>
            <a:endParaRPr lang="en-US"/>
          </a:p>
        </p:txBody>
      </p:sp>
      <p:pic>
        <p:nvPicPr>
          <p:cNvPr id="27" name="Image 4" descr="preencoded.png"/>
          <p:cNvPicPr>
            <a:picLocks noChangeAspect="1"/>
          </p:cNvPicPr>
          <p:nvPr/>
        </p:nvPicPr>
        <p:blipFill>
          <a:blip r:embed="rId7"/>
          <a:stretch>
            <a:fillRect/>
          </a:stretch>
        </p:blipFill>
        <p:spPr>
          <a:xfrm>
            <a:off x="3337560" y="3200400"/>
            <a:ext cx="365760" cy="365760"/>
          </a:xfrm>
          <a:prstGeom prst="rect">
            <a:avLst/>
          </a:prstGeom>
        </p:spPr>
      </p:pic>
      <p:sp>
        <p:nvSpPr>
          <p:cNvPr id="28" name="Text 21"/>
          <p:cNvSpPr/>
          <p:nvPr/>
        </p:nvSpPr>
        <p:spPr>
          <a:xfrm>
            <a:off x="3794760" y="3108960"/>
            <a:ext cx="2084832"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Formal Classroom</a:t>
            </a:r>
            <a:endParaRPr lang="en-US" sz="1200" dirty="0"/>
          </a:p>
        </p:txBody>
      </p:sp>
      <p:sp>
        <p:nvSpPr>
          <p:cNvPr id="29" name="Text 22"/>
          <p:cNvSpPr/>
          <p:nvPr/>
        </p:nvSpPr>
        <p:spPr>
          <a:xfrm>
            <a:off x="3337560" y="3639312"/>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Structured internal training sessions led by SMEs covering systems, processes, and competencies of other functions.</a:t>
            </a:r>
            <a:endParaRPr lang="en-US" sz="1050" dirty="0"/>
          </a:p>
        </p:txBody>
      </p:sp>
      <p:sp>
        <p:nvSpPr>
          <p:cNvPr id="30" name="Shape 23"/>
          <p:cNvSpPr/>
          <p:nvPr/>
        </p:nvSpPr>
        <p:spPr>
          <a:xfrm>
            <a:off x="6144768" y="2926080"/>
            <a:ext cx="2761488" cy="17556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31" name="Shape 24"/>
          <p:cNvSpPr/>
          <p:nvPr/>
        </p:nvSpPr>
        <p:spPr>
          <a:xfrm>
            <a:off x="6144768" y="2926080"/>
            <a:ext cx="2761488" cy="146304"/>
          </a:xfrm>
          <a:prstGeom prst="rect">
            <a:avLst/>
          </a:prstGeom>
          <a:solidFill>
            <a:srgbClr val="F59E0B"/>
          </a:solidFill>
          <a:ln w="12700">
            <a:solidFill>
              <a:srgbClr val="F59E0B"/>
            </a:solidFill>
            <a:prstDash val="solid"/>
          </a:ln>
        </p:spPr>
        <p:txBody>
          <a:bodyPr/>
          <a:lstStyle/>
          <a:p>
            <a:endParaRPr lang="en-US"/>
          </a:p>
        </p:txBody>
      </p:sp>
      <p:pic>
        <p:nvPicPr>
          <p:cNvPr id="32" name="Image 5" descr="preencoded.png"/>
          <p:cNvPicPr>
            <a:picLocks noChangeAspect="1"/>
          </p:cNvPicPr>
          <p:nvPr/>
        </p:nvPicPr>
        <p:blipFill>
          <a:blip r:embed="rId8"/>
          <a:stretch>
            <a:fillRect/>
          </a:stretch>
        </p:blipFill>
        <p:spPr>
          <a:xfrm>
            <a:off x="6281928" y="3200400"/>
            <a:ext cx="365760" cy="365760"/>
          </a:xfrm>
          <a:prstGeom prst="rect">
            <a:avLst/>
          </a:prstGeom>
        </p:spPr>
      </p:pic>
      <p:sp>
        <p:nvSpPr>
          <p:cNvPr id="33" name="Text 25"/>
          <p:cNvSpPr/>
          <p:nvPr/>
        </p:nvSpPr>
        <p:spPr>
          <a:xfrm>
            <a:off x="6739128" y="3108960"/>
            <a:ext cx="2084832" cy="438912"/>
          </a:xfrm>
          <a:prstGeom prst="rect">
            <a:avLst/>
          </a:prstGeom>
          <a:noFill/>
          <a:ln/>
        </p:spPr>
        <p:txBody>
          <a:bodyPr wrap="square" rtlCol="0" anchor="ctr"/>
          <a:lstStyle/>
          <a:p>
            <a:pPr marL="0" indent="0">
              <a:lnSpc>
                <a:spcPct val="115000"/>
              </a:lnSpc>
              <a:buNone/>
            </a:pPr>
            <a:r>
              <a:rPr lang="en-US" sz="1200" b="1" dirty="0">
                <a:solidFill>
                  <a:srgbClr val="0F172A"/>
                </a:solidFill>
                <a:latin typeface="Calibri" pitchFamily="34" charset="0"/>
                <a:ea typeface="Calibri" pitchFamily="34" charset="-122"/>
                <a:cs typeface="Calibri" pitchFamily="34" charset="-120"/>
              </a:rPr>
              <a:t>Project-Based Learning</a:t>
            </a:r>
            <a:endParaRPr lang="en-US" sz="1200" dirty="0"/>
          </a:p>
        </p:txBody>
      </p:sp>
      <p:sp>
        <p:nvSpPr>
          <p:cNvPr id="34" name="Text 26"/>
          <p:cNvSpPr/>
          <p:nvPr/>
        </p:nvSpPr>
        <p:spPr>
          <a:xfrm>
            <a:off x="6281928" y="3639312"/>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Cross-departmental project teams expose employees to diverse workflows, decision-making styles, and tools.</a:t>
            </a:r>
            <a:endParaRPr lang="en-US" sz="10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
          <a:extLst>
            <a:ext uri="{FF2B5EF4-FFF2-40B4-BE49-F238E27FC236}">
              <a16:creationId xmlns:a16="http://schemas.microsoft.com/office/drawing/2014/main" id="{EC79F21A-A011-A8EB-B8E1-B61BD1A74DA1}"/>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68F20C11-1651-2150-825B-4BF25072C262}"/>
              </a:ext>
            </a:extLst>
          </p:cNvPr>
          <p:cNvSpPr/>
          <p:nvPr/>
        </p:nvSpPr>
        <p:spPr>
          <a:xfrm>
            <a:off x="0" y="0"/>
            <a:ext cx="9144000" cy="822960"/>
          </a:xfrm>
          <a:prstGeom prst="rect">
            <a:avLst/>
          </a:prstGeom>
          <a:solidFill>
            <a:srgbClr val="1A2E5A"/>
          </a:solidFill>
          <a:ln/>
        </p:spPr>
        <p:txBody>
          <a:bodyPr/>
          <a:lstStyle/>
          <a:p>
            <a:endParaRPr lang="en-US"/>
          </a:p>
        </p:txBody>
      </p:sp>
      <p:sp>
        <p:nvSpPr>
          <p:cNvPr id="3" name="Text 1">
            <a:extLst>
              <a:ext uri="{FF2B5EF4-FFF2-40B4-BE49-F238E27FC236}">
                <a16:creationId xmlns:a16="http://schemas.microsoft.com/office/drawing/2014/main" id="{D95402C2-F1B4-B512-AEA2-A0F58056270C}"/>
              </a:ext>
            </a:extLst>
          </p:cNvPr>
          <p:cNvSpPr/>
          <p:nvPr/>
        </p:nvSpPr>
        <p:spPr>
          <a:xfrm>
            <a:off x="365760" y="0"/>
            <a:ext cx="8412480" cy="822960"/>
          </a:xfrm>
          <a:prstGeom prst="rect">
            <a:avLst/>
          </a:prstGeom>
          <a:noFill/>
          <a:ln/>
        </p:spPr>
        <p:txBody>
          <a:bodyPr wrap="square" rtlCol="0" anchor="ctr"/>
          <a:lstStyle/>
          <a:p>
            <a:pPr marL="0" indent="0">
              <a:buNone/>
            </a:pPr>
            <a:r>
              <a:rPr lang="en-US" sz="2200" b="1" dirty="0">
                <a:solidFill>
                  <a:srgbClr val="FFFFFF"/>
                </a:solidFill>
                <a:latin typeface="Georgia" pitchFamily="34" charset="0"/>
              </a:rPr>
              <a:t>RECENT CROSS TRAINING: </a:t>
            </a:r>
          </a:p>
          <a:p>
            <a:pPr marL="0" indent="0">
              <a:buNone/>
            </a:pPr>
            <a:r>
              <a:rPr lang="en-US" sz="2200" b="1" dirty="0">
                <a:solidFill>
                  <a:srgbClr val="FFFFFF"/>
                </a:solidFill>
                <a:latin typeface="Georgia" pitchFamily="34" charset="0"/>
              </a:rPr>
              <a:t>FISCAL –ACCOUNTS PAYABLE (AP) </a:t>
            </a:r>
            <a:endParaRPr lang="en-US" sz="2200" dirty="0"/>
          </a:p>
        </p:txBody>
      </p:sp>
      <p:sp>
        <p:nvSpPr>
          <p:cNvPr id="4" name="Shape 2">
            <a:extLst>
              <a:ext uri="{FF2B5EF4-FFF2-40B4-BE49-F238E27FC236}">
                <a16:creationId xmlns:a16="http://schemas.microsoft.com/office/drawing/2014/main" id="{7499FC8A-79B0-A44B-64C3-DEE46B5D2FF4}"/>
              </a:ext>
            </a:extLst>
          </p:cNvPr>
          <p:cNvSpPr/>
          <p:nvPr/>
        </p:nvSpPr>
        <p:spPr>
          <a:xfrm>
            <a:off x="0" y="822960"/>
            <a:ext cx="9144000" cy="64008"/>
          </a:xfrm>
          <a:prstGeom prst="rect">
            <a:avLst/>
          </a:prstGeom>
          <a:solidFill>
            <a:srgbClr val="0D9488"/>
          </a:solidFill>
          <a:ln/>
        </p:spPr>
        <p:txBody>
          <a:bodyPr/>
          <a:lstStyle/>
          <a:p>
            <a:endParaRPr lang="en-US"/>
          </a:p>
        </p:txBody>
      </p:sp>
      <p:sp>
        <p:nvSpPr>
          <p:cNvPr id="5" name="Shape 3">
            <a:extLst>
              <a:ext uri="{FF2B5EF4-FFF2-40B4-BE49-F238E27FC236}">
                <a16:creationId xmlns:a16="http://schemas.microsoft.com/office/drawing/2014/main" id="{395B184C-7C44-16EF-FB93-08739645DC0C}"/>
              </a:ext>
            </a:extLst>
          </p:cNvPr>
          <p:cNvSpPr/>
          <p:nvPr/>
        </p:nvSpPr>
        <p:spPr>
          <a:xfrm>
            <a:off x="256032" y="987552"/>
            <a:ext cx="2761488" cy="3622548"/>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6" name="Shape 4">
            <a:extLst>
              <a:ext uri="{FF2B5EF4-FFF2-40B4-BE49-F238E27FC236}">
                <a16:creationId xmlns:a16="http://schemas.microsoft.com/office/drawing/2014/main" id="{44D10F23-B4D3-4372-088E-307BBA33022E}"/>
              </a:ext>
            </a:extLst>
          </p:cNvPr>
          <p:cNvSpPr/>
          <p:nvPr/>
        </p:nvSpPr>
        <p:spPr>
          <a:xfrm>
            <a:off x="256032" y="987552"/>
            <a:ext cx="2761488" cy="146304"/>
          </a:xfrm>
          <a:prstGeom prst="rect">
            <a:avLst/>
          </a:prstGeom>
          <a:solidFill>
            <a:srgbClr val="0D9488"/>
          </a:solidFill>
          <a:ln w="12700">
            <a:solidFill>
              <a:srgbClr val="0D9488"/>
            </a:solidFill>
            <a:prstDash val="solid"/>
          </a:ln>
        </p:spPr>
        <p:txBody>
          <a:bodyPr/>
          <a:lstStyle/>
          <a:p>
            <a:endParaRPr lang="en-US"/>
          </a:p>
        </p:txBody>
      </p:sp>
      <p:pic>
        <p:nvPicPr>
          <p:cNvPr id="7" name="Image 0" descr="preencoded.png">
            <a:extLst>
              <a:ext uri="{FF2B5EF4-FFF2-40B4-BE49-F238E27FC236}">
                <a16:creationId xmlns:a16="http://schemas.microsoft.com/office/drawing/2014/main" id="{3F68AA6F-C1FC-D81D-82FD-7274CBE194B4}"/>
              </a:ext>
            </a:extLst>
          </p:cNvPr>
          <p:cNvPicPr>
            <a:picLocks noChangeAspect="1"/>
          </p:cNvPicPr>
          <p:nvPr/>
        </p:nvPicPr>
        <p:blipFill>
          <a:blip r:embed="rId3"/>
          <a:stretch>
            <a:fillRect/>
          </a:stretch>
        </p:blipFill>
        <p:spPr>
          <a:xfrm>
            <a:off x="329184" y="1207008"/>
            <a:ext cx="448056" cy="448056"/>
          </a:xfrm>
          <a:prstGeom prst="rect">
            <a:avLst/>
          </a:prstGeom>
        </p:spPr>
      </p:pic>
      <p:sp>
        <p:nvSpPr>
          <p:cNvPr id="8" name="Text 5">
            <a:extLst>
              <a:ext uri="{FF2B5EF4-FFF2-40B4-BE49-F238E27FC236}">
                <a16:creationId xmlns:a16="http://schemas.microsoft.com/office/drawing/2014/main" id="{27A4E485-B5F2-3A1F-1068-74024018DF70}"/>
              </a:ext>
            </a:extLst>
          </p:cNvPr>
          <p:cNvSpPr/>
          <p:nvPr/>
        </p:nvSpPr>
        <p:spPr>
          <a:xfrm>
            <a:off x="850392" y="1170432"/>
            <a:ext cx="2084832" cy="438912"/>
          </a:xfrm>
          <a:prstGeom prst="rect">
            <a:avLst/>
          </a:prstGeom>
          <a:noFill/>
          <a:ln/>
        </p:spPr>
        <p:txBody>
          <a:bodyPr wrap="square" rtlCol="0" anchor="ctr"/>
          <a:lstStyle/>
          <a:p>
            <a:pPr marL="0" indent="0">
              <a:lnSpc>
                <a:spcPct val="115000"/>
              </a:lnSpc>
              <a:buNone/>
            </a:pPr>
            <a:r>
              <a:rPr lang="en-US" sz="1600" b="1" dirty="0">
                <a:solidFill>
                  <a:srgbClr val="0F172A"/>
                </a:solidFill>
                <a:latin typeface="Calibri" pitchFamily="34" charset="0"/>
                <a:ea typeface="Calibri" pitchFamily="34" charset="-122"/>
                <a:cs typeface="Calibri" pitchFamily="34" charset="-120"/>
              </a:rPr>
              <a:t>Some AP Services </a:t>
            </a:r>
            <a:endParaRPr lang="en-US" sz="1600" dirty="0"/>
          </a:p>
        </p:txBody>
      </p:sp>
      <p:sp>
        <p:nvSpPr>
          <p:cNvPr id="9" name="Text 6">
            <a:extLst>
              <a:ext uri="{FF2B5EF4-FFF2-40B4-BE49-F238E27FC236}">
                <a16:creationId xmlns:a16="http://schemas.microsoft.com/office/drawing/2014/main" id="{7F596FF0-AD84-32B1-EA5B-439E3B658580}"/>
              </a:ext>
            </a:extLst>
          </p:cNvPr>
          <p:cNvSpPr/>
          <p:nvPr/>
        </p:nvSpPr>
        <p:spPr>
          <a:xfrm>
            <a:off x="393192" y="1700784"/>
            <a:ext cx="2487168" cy="914400"/>
          </a:xfrm>
          <a:prstGeom prst="rect">
            <a:avLst/>
          </a:prstGeom>
          <a:noFill/>
          <a:ln/>
        </p:spPr>
        <p:txBody>
          <a:bodyPr wrap="square" rtlCol="0" anchor="ctr"/>
          <a:lstStyle/>
          <a:p>
            <a:pPr marL="0" indent="0">
              <a:lnSpc>
                <a:spcPct val="130000"/>
              </a:lnSpc>
              <a:buNone/>
            </a:pPr>
            <a:endParaRPr lang="en-US" sz="1050" dirty="0"/>
          </a:p>
        </p:txBody>
      </p:sp>
      <p:sp>
        <p:nvSpPr>
          <p:cNvPr id="10" name="Shape 7">
            <a:extLst>
              <a:ext uri="{FF2B5EF4-FFF2-40B4-BE49-F238E27FC236}">
                <a16:creationId xmlns:a16="http://schemas.microsoft.com/office/drawing/2014/main" id="{0936C8FB-EDEA-306C-81E0-BBCBD7A6DCA6}"/>
              </a:ext>
            </a:extLst>
          </p:cNvPr>
          <p:cNvSpPr/>
          <p:nvPr/>
        </p:nvSpPr>
        <p:spPr>
          <a:xfrm>
            <a:off x="3200400" y="987552"/>
            <a:ext cx="2761488" cy="3566160"/>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8">
            <a:extLst>
              <a:ext uri="{FF2B5EF4-FFF2-40B4-BE49-F238E27FC236}">
                <a16:creationId xmlns:a16="http://schemas.microsoft.com/office/drawing/2014/main" id="{51E7A68D-7BBE-E4EA-48F5-089CBF6F5407}"/>
              </a:ext>
            </a:extLst>
          </p:cNvPr>
          <p:cNvSpPr/>
          <p:nvPr/>
        </p:nvSpPr>
        <p:spPr>
          <a:xfrm>
            <a:off x="3200400" y="987552"/>
            <a:ext cx="2761488" cy="146304"/>
          </a:xfrm>
          <a:prstGeom prst="rect">
            <a:avLst/>
          </a:prstGeom>
          <a:solidFill>
            <a:srgbClr val="1A2E5A"/>
          </a:solidFill>
          <a:ln w="12700">
            <a:solidFill>
              <a:srgbClr val="1A2E5A"/>
            </a:solidFill>
            <a:prstDash val="solid"/>
          </a:ln>
        </p:spPr>
        <p:txBody>
          <a:bodyPr/>
          <a:lstStyle/>
          <a:p>
            <a:endParaRPr lang="en-US"/>
          </a:p>
        </p:txBody>
      </p:sp>
      <p:sp>
        <p:nvSpPr>
          <p:cNvPr id="13" name="Text 9">
            <a:extLst>
              <a:ext uri="{FF2B5EF4-FFF2-40B4-BE49-F238E27FC236}">
                <a16:creationId xmlns:a16="http://schemas.microsoft.com/office/drawing/2014/main" id="{D9763E2E-554E-4E7F-90D3-65E950C7C35F}"/>
              </a:ext>
            </a:extLst>
          </p:cNvPr>
          <p:cNvSpPr/>
          <p:nvPr/>
        </p:nvSpPr>
        <p:spPr>
          <a:xfrm>
            <a:off x="3794760" y="1170432"/>
            <a:ext cx="2084832" cy="438912"/>
          </a:xfrm>
          <a:prstGeom prst="rect">
            <a:avLst/>
          </a:prstGeom>
          <a:noFill/>
          <a:ln/>
        </p:spPr>
        <p:txBody>
          <a:bodyPr wrap="square" rtlCol="0" anchor="ctr"/>
          <a:lstStyle/>
          <a:p>
            <a:pPr>
              <a:lnSpc>
                <a:spcPct val="115000"/>
              </a:lnSpc>
            </a:pPr>
            <a:r>
              <a:rPr lang="en-US" sz="1600" b="1" dirty="0">
                <a:solidFill>
                  <a:srgbClr val="0F172A"/>
                </a:solidFill>
                <a:latin typeface="Calibri" pitchFamily="34" charset="0"/>
                <a:ea typeface="Calibri" pitchFamily="34" charset="-122"/>
                <a:cs typeface="Calibri" pitchFamily="34" charset="-120"/>
              </a:rPr>
              <a:t>Peer Coaching Pairs</a:t>
            </a:r>
            <a:endParaRPr lang="en-US" sz="1600" dirty="0"/>
          </a:p>
        </p:txBody>
      </p:sp>
      <p:sp>
        <p:nvSpPr>
          <p:cNvPr id="14" name="Text 10">
            <a:extLst>
              <a:ext uri="{FF2B5EF4-FFF2-40B4-BE49-F238E27FC236}">
                <a16:creationId xmlns:a16="http://schemas.microsoft.com/office/drawing/2014/main" id="{88187A61-54A5-AACF-1175-C347D61AEE8F}"/>
              </a:ext>
            </a:extLst>
          </p:cNvPr>
          <p:cNvSpPr/>
          <p:nvPr/>
        </p:nvSpPr>
        <p:spPr>
          <a:xfrm>
            <a:off x="3337560" y="1700784"/>
            <a:ext cx="2487168" cy="914400"/>
          </a:xfrm>
          <a:prstGeom prst="rect">
            <a:avLst/>
          </a:prstGeom>
          <a:noFill/>
          <a:ln/>
        </p:spPr>
        <p:txBody>
          <a:bodyPr wrap="square" rtlCol="0" anchor="ctr"/>
          <a:lstStyle/>
          <a:p>
            <a:pPr marL="0" indent="0">
              <a:lnSpc>
                <a:spcPct val="130000"/>
              </a:lnSpc>
              <a:buNone/>
            </a:pPr>
            <a:endParaRPr lang="en-US" sz="1050" dirty="0"/>
          </a:p>
        </p:txBody>
      </p:sp>
      <p:sp>
        <p:nvSpPr>
          <p:cNvPr id="15" name="Shape 11">
            <a:extLst>
              <a:ext uri="{FF2B5EF4-FFF2-40B4-BE49-F238E27FC236}">
                <a16:creationId xmlns:a16="http://schemas.microsoft.com/office/drawing/2014/main" id="{85C2C7FA-555F-8124-A385-1ED1D6D47FA0}"/>
              </a:ext>
            </a:extLst>
          </p:cNvPr>
          <p:cNvSpPr/>
          <p:nvPr/>
        </p:nvSpPr>
        <p:spPr>
          <a:xfrm>
            <a:off x="6144768" y="987552"/>
            <a:ext cx="2761488" cy="3566160"/>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2">
            <a:extLst>
              <a:ext uri="{FF2B5EF4-FFF2-40B4-BE49-F238E27FC236}">
                <a16:creationId xmlns:a16="http://schemas.microsoft.com/office/drawing/2014/main" id="{446EF665-B595-8607-6080-C3014481ADC4}"/>
              </a:ext>
            </a:extLst>
          </p:cNvPr>
          <p:cNvSpPr/>
          <p:nvPr/>
        </p:nvSpPr>
        <p:spPr>
          <a:xfrm>
            <a:off x="6144768" y="987552"/>
            <a:ext cx="2761488" cy="146304"/>
          </a:xfrm>
          <a:prstGeom prst="rect">
            <a:avLst/>
          </a:prstGeom>
          <a:solidFill>
            <a:srgbClr val="F59E0B"/>
          </a:solidFill>
          <a:ln w="12700">
            <a:solidFill>
              <a:srgbClr val="F59E0B"/>
            </a:solidFill>
            <a:prstDash val="solid"/>
          </a:ln>
        </p:spPr>
        <p:txBody>
          <a:bodyPr/>
          <a:lstStyle/>
          <a:p>
            <a:endParaRPr lang="en-US"/>
          </a:p>
        </p:txBody>
      </p:sp>
      <p:sp>
        <p:nvSpPr>
          <p:cNvPr id="18" name="Text 13">
            <a:extLst>
              <a:ext uri="{FF2B5EF4-FFF2-40B4-BE49-F238E27FC236}">
                <a16:creationId xmlns:a16="http://schemas.microsoft.com/office/drawing/2014/main" id="{9EECA574-7788-0482-0A2D-DA31DBD635B5}"/>
              </a:ext>
            </a:extLst>
          </p:cNvPr>
          <p:cNvSpPr/>
          <p:nvPr/>
        </p:nvSpPr>
        <p:spPr>
          <a:xfrm>
            <a:off x="6852285" y="1226892"/>
            <a:ext cx="2084832" cy="351621"/>
          </a:xfrm>
          <a:prstGeom prst="rect">
            <a:avLst/>
          </a:prstGeom>
          <a:noFill/>
          <a:ln/>
        </p:spPr>
        <p:txBody>
          <a:bodyPr wrap="square" rtlCol="0" anchor="ctr"/>
          <a:lstStyle/>
          <a:p>
            <a:pPr marL="0" indent="0">
              <a:lnSpc>
                <a:spcPct val="115000"/>
              </a:lnSpc>
              <a:buNone/>
            </a:pPr>
            <a:r>
              <a:rPr lang="en-US" sz="1600" b="1" dirty="0">
                <a:solidFill>
                  <a:srgbClr val="0F172A"/>
                </a:solidFill>
                <a:latin typeface="Calibri" pitchFamily="34" charset="0"/>
                <a:ea typeface="Calibri" pitchFamily="34" charset="-122"/>
                <a:cs typeface="Calibri" pitchFamily="34" charset="-120"/>
              </a:rPr>
              <a:t>Learning Lessons</a:t>
            </a:r>
            <a:endParaRPr lang="en-US" sz="1600" dirty="0"/>
          </a:p>
        </p:txBody>
      </p:sp>
      <p:sp>
        <p:nvSpPr>
          <p:cNvPr id="19" name="Text 14">
            <a:extLst>
              <a:ext uri="{FF2B5EF4-FFF2-40B4-BE49-F238E27FC236}">
                <a16:creationId xmlns:a16="http://schemas.microsoft.com/office/drawing/2014/main" id="{05E540E3-E279-5FC7-3DCB-F7319E05BF10}"/>
              </a:ext>
            </a:extLst>
          </p:cNvPr>
          <p:cNvSpPr/>
          <p:nvPr/>
        </p:nvSpPr>
        <p:spPr>
          <a:xfrm>
            <a:off x="6281928" y="1700784"/>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a:t>
            </a:r>
            <a:endParaRPr lang="en-US" sz="1050" dirty="0"/>
          </a:p>
        </p:txBody>
      </p:sp>
      <p:sp>
        <p:nvSpPr>
          <p:cNvPr id="24" name="Text 18">
            <a:extLst>
              <a:ext uri="{FF2B5EF4-FFF2-40B4-BE49-F238E27FC236}">
                <a16:creationId xmlns:a16="http://schemas.microsoft.com/office/drawing/2014/main" id="{897B8039-C12E-C62D-0D77-E920289667E0}"/>
              </a:ext>
            </a:extLst>
          </p:cNvPr>
          <p:cNvSpPr/>
          <p:nvPr/>
        </p:nvSpPr>
        <p:spPr>
          <a:xfrm>
            <a:off x="393192" y="3639312"/>
            <a:ext cx="2487168" cy="914400"/>
          </a:xfrm>
          <a:prstGeom prst="rect">
            <a:avLst/>
          </a:prstGeom>
          <a:noFill/>
          <a:ln/>
        </p:spPr>
        <p:txBody>
          <a:bodyPr wrap="square" rtlCol="0" anchor="ctr"/>
          <a:lstStyle/>
          <a:p>
            <a:pPr marL="0" indent="0">
              <a:lnSpc>
                <a:spcPct val="130000"/>
              </a:lnSpc>
              <a:buNone/>
            </a:pPr>
            <a:endParaRPr lang="en-US" sz="1050" dirty="0"/>
          </a:p>
        </p:txBody>
      </p:sp>
      <p:sp>
        <p:nvSpPr>
          <p:cNvPr id="29" name="Text 22">
            <a:extLst>
              <a:ext uri="{FF2B5EF4-FFF2-40B4-BE49-F238E27FC236}">
                <a16:creationId xmlns:a16="http://schemas.microsoft.com/office/drawing/2014/main" id="{B8E0AB27-8EAA-90AD-FEFE-6CAC25239F81}"/>
              </a:ext>
            </a:extLst>
          </p:cNvPr>
          <p:cNvSpPr/>
          <p:nvPr/>
        </p:nvSpPr>
        <p:spPr>
          <a:xfrm>
            <a:off x="3337560" y="3639312"/>
            <a:ext cx="2487168" cy="914400"/>
          </a:xfrm>
          <a:prstGeom prst="rect">
            <a:avLst/>
          </a:prstGeom>
          <a:noFill/>
          <a:ln/>
        </p:spPr>
        <p:txBody>
          <a:bodyPr wrap="square" rtlCol="0" anchor="ctr"/>
          <a:lstStyle/>
          <a:p>
            <a:pPr marL="0" indent="0">
              <a:lnSpc>
                <a:spcPct val="130000"/>
              </a:lnSpc>
              <a:buNone/>
            </a:pPr>
            <a:endParaRPr lang="en-US" sz="1050" dirty="0"/>
          </a:p>
        </p:txBody>
      </p:sp>
      <p:sp>
        <p:nvSpPr>
          <p:cNvPr id="34" name="Text 26">
            <a:extLst>
              <a:ext uri="{FF2B5EF4-FFF2-40B4-BE49-F238E27FC236}">
                <a16:creationId xmlns:a16="http://schemas.microsoft.com/office/drawing/2014/main" id="{CB10F294-F919-3AFB-D058-C21B5ADF1E2E}"/>
              </a:ext>
            </a:extLst>
          </p:cNvPr>
          <p:cNvSpPr/>
          <p:nvPr/>
        </p:nvSpPr>
        <p:spPr>
          <a:xfrm>
            <a:off x="6281928" y="3639312"/>
            <a:ext cx="2487168" cy="914400"/>
          </a:xfrm>
          <a:prstGeom prst="rect">
            <a:avLst/>
          </a:prstGeom>
          <a:noFill/>
          <a:ln/>
        </p:spPr>
        <p:txBody>
          <a:bodyPr wrap="square" rtlCol="0" anchor="ctr"/>
          <a:lstStyle/>
          <a:p>
            <a:pPr marL="0" indent="0">
              <a:lnSpc>
                <a:spcPct val="130000"/>
              </a:lnSpc>
              <a:buNone/>
            </a:pPr>
            <a:endParaRPr lang="en-US" sz="1050" dirty="0"/>
          </a:p>
        </p:txBody>
      </p:sp>
      <p:sp>
        <p:nvSpPr>
          <p:cNvPr id="35" name="TextBox 34">
            <a:extLst>
              <a:ext uri="{FF2B5EF4-FFF2-40B4-BE49-F238E27FC236}">
                <a16:creationId xmlns:a16="http://schemas.microsoft.com/office/drawing/2014/main" id="{0D42EFB8-2FAC-D963-0E12-5158FAF54E7D}"/>
              </a:ext>
            </a:extLst>
          </p:cNvPr>
          <p:cNvSpPr txBox="1"/>
          <p:nvPr/>
        </p:nvSpPr>
        <p:spPr>
          <a:xfrm>
            <a:off x="393192" y="1907839"/>
            <a:ext cx="2636901" cy="954107"/>
          </a:xfrm>
          <a:prstGeom prst="rect">
            <a:avLst/>
          </a:prstGeom>
          <a:noFill/>
        </p:spPr>
        <p:txBody>
          <a:bodyPr wrap="square" rtlCol="0">
            <a:spAutoFit/>
          </a:bodyPr>
          <a:lstStyle/>
          <a:p>
            <a:pPr marL="285750" indent="-285750">
              <a:buFont typeface="Arial" panose="020B0604020202020204" pitchFamily="34" charset="0"/>
              <a:buChar char="•"/>
            </a:pPr>
            <a:r>
              <a:rPr lang="en-US" sz="1400" dirty="0"/>
              <a:t>Processing Invoices</a:t>
            </a:r>
          </a:p>
          <a:p>
            <a:pPr marL="285750" indent="-285750">
              <a:buFont typeface="Arial" panose="020B0604020202020204" pitchFamily="34" charset="0"/>
              <a:buChar char="•"/>
            </a:pPr>
            <a:r>
              <a:rPr lang="en-US" sz="1400" dirty="0"/>
              <a:t>processing Journals </a:t>
            </a:r>
          </a:p>
          <a:p>
            <a:pPr marL="285750" indent="-285750">
              <a:buFont typeface="Arial" panose="020B0604020202020204" pitchFamily="34" charset="0"/>
              <a:buChar char="•"/>
            </a:pPr>
            <a:r>
              <a:rPr lang="en-US" sz="1400" dirty="0"/>
              <a:t>Intercept reconciliation</a:t>
            </a:r>
          </a:p>
          <a:p>
            <a:endParaRPr lang="en-US" sz="1400" dirty="0"/>
          </a:p>
        </p:txBody>
      </p:sp>
      <p:pic>
        <p:nvPicPr>
          <p:cNvPr id="36" name="Picture 35">
            <a:extLst>
              <a:ext uri="{FF2B5EF4-FFF2-40B4-BE49-F238E27FC236}">
                <a16:creationId xmlns:a16="http://schemas.microsoft.com/office/drawing/2014/main" id="{36E04C62-EA4D-AB5A-1925-2B09BA6C2270}"/>
              </a:ext>
            </a:extLst>
          </p:cNvPr>
          <p:cNvPicPr>
            <a:picLocks noChangeAspect="1"/>
          </p:cNvPicPr>
          <p:nvPr/>
        </p:nvPicPr>
        <p:blipFill>
          <a:blip r:embed="rId4">
            <a:duotone>
              <a:prstClr val="black"/>
              <a:schemeClr val="accent5">
                <a:tint val="45000"/>
                <a:satMod val="400000"/>
              </a:schemeClr>
            </a:duotone>
          </a:blip>
          <a:stretch>
            <a:fillRect/>
          </a:stretch>
        </p:blipFill>
        <p:spPr>
          <a:xfrm>
            <a:off x="3303262" y="1150342"/>
            <a:ext cx="504722" cy="504722"/>
          </a:xfrm>
          <a:prstGeom prst="rect">
            <a:avLst/>
          </a:prstGeom>
        </p:spPr>
      </p:pic>
      <p:sp>
        <p:nvSpPr>
          <p:cNvPr id="37" name="TextBox 36">
            <a:extLst>
              <a:ext uri="{FF2B5EF4-FFF2-40B4-BE49-F238E27FC236}">
                <a16:creationId xmlns:a16="http://schemas.microsoft.com/office/drawing/2014/main" id="{E04EFF0F-8807-6F27-2259-C20ABC9FD5B1}"/>
              </a:ext>
            </a:extLst>
          </p:cNvPr>
          <p:cNvSpPr txBox="1"/>
          <p:nvPr/>
        </p:nvSpPr>
        <p:spPr>
          <a:xfrm>
            <a:off x="3541014" y="1645164"/>
            <a:ext cx="2283714" cy="2693045"/>
          </a:xfrm>
          <a:prstGeom prst="rect">
            <a:avLst/>
          </a:prstGeom>
          <a:noFill/>
        </p:spPr>
        <p:txBody>
          <a:bodyPr wrap="square" rtlCol="0">
            <a:spAutoFit/>
          </a:bodyPr>
          <a:lstStyle/>
          <a:p>
            <a:pPr marL="171450" indent="-171450">
              <a:buFont typeface="Arial" panose="020B0604020202020204" pitchFamily="34" charset="0"/>
              <a:buChar char="•"/>
            </a:pPr>
            <a:r>
              <a:rPr lang="en-US" sz="1300" dirty="0"/>
              <a:t>Accelerate knowledge transfer</a:t>
            </a:r>
          </a:p>
          <a:p>
            <a:pPr marL="171450" indent="-171450">
              <a:buFont typeface="Arial" panose="020B0604020202020204" pitchFamily="34" charset="0"/>
              <a:buChar char="•"/>
            </a:pPr>
            <a:r>
              <a:rPr lang="en-US" sz="1300" dirty="0"/>
              <a:t>Break down organizational silos</a:t>
            </a:r>
          </a:p>
          <a:p>
            <a:pPr marL="171450" indent="-171450">
              <a:buFont typeface="Arial" panose="020B0604020202020204" pitchFamily="34" charset="0"/>
              <a:buChar char="•"/>
            </a:pPr>
            <a:r>
              <a:rPr lang="en-US" sz="1300" dirty="0"/>
              <a:t>Increase adaptability and workforce flexibility</a:t>
            </a:r>
          </a:p>
          <a:p>
            <a:pPr marL="171450" indent="-171450">
              <a:buFont typeface="Arial" panose="020B0604020202020204" pitchFamily="34" charset="0"/>
              <a:buChar char="•"/>
            </a:pPr>
            <a:r>
              <a:rPr lang="en-US" sz="1300" dirty="0"/>
              <a:t>Improve innovation and problem-solving</a:t>
            </a:r>
          </a:p>
          <a:p>
            <a:pPr marL="171450" indent="-171450">
              <a:buFont typeface="Arial" panose="020B0604020202020204" pitchFamily="34" charset="0"/>
              <a:buChar char="•"/>
            </a:pPr>
            <a:r>
              <a:rPr lang="en-US" sz="1300" dirty="0"/>
              <a:t>Strengthen employee engagement and development</a:t>
            </a:r>
          </a:p>
          <a:p>
            <a:pPr marL="171450" indent="-171450">
              <a:buFont typeface="Arial" panose="020B0604020202020204" pitchFamily="34" charset="0"/>
              <a:buChar char="•"/>
            </a:pPr>
            <a:r>
              <a:rPr lang="en-US" sz="1300" dirty="0"/>
              <a:t>Support succession planning and organizational resilience</a:t>
            </a:r>
          </a:p>
        </p:txBody>
      </p:sp>
      <p:pic>
        <p:nvPicPr>
          <p:cNvPr id="39" name="Graphic 38" descr="Classroom with solid fill">
            <a:extLst>
              <a:ext uri="{FF2B5EF4-FFF2-40B4-BE49-F238E27FC236}">
                <a16:creationId xmlns:a16="http://schemas.microsoft.com/office/drawing/2014/main" id="{2AF6A57E-2A8A-4CB8-4FC9-BD94C510F31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281928" y="1133856"/>
            <a:ext cx="477774" cy="477774"/>
          </a:xfrm>
          <a:prstGeom prst="rect">
            <a:avLst/>
          </a:prstGeom>
        </p:spPr>
      </p:pic>
      <p:sp>
        <p:nvSpPr>
          <p:cNvPr id="12" name="TextBox 11">
            <a:extLst>
              <a:ext uri="{FF2B5EF4-FFF2-40B4-BE49-F238E27FC236}">
                <a16:creationId xmlns:a16="http://schemas.microsoft.com/office/drawing/2014/main" id="{48F02713-A49F-E50D-932B-2FAB0E895499}"/>
              </a:ext>
            </a:extLst>
          </p:cNvPr>
          <p:cNvSpPr txBox="1"/>
          <p:nvPr/>
        </p:nvSpPr>
        <p:spPr>
          <a:xfrm>
            <a:off x="6281928" y="1907839"/>
            <a:ext cx="2468880" cy="2339102"/>
          </a:xfrm>
          <a:prstGeom prst="rect">
            <a:avLst/>
          </a:prstGeom>
          <a:noFill/>
        </p:spPr>
        <p:txBody>
          <a:bodyPr wrap="square" rtlCol="0">
            <a:spAutoFit/>
          </a:bodyPr>
          <a:lstStyle/>
          <a:p>
            <a:pPr marL="285750" indent="-285750">
              <a:buFont typeface="Arial" panose="020B0604020202020204" pitchFamily="34" charset="0"/>
              <a:buChar char="•"/>
            </a:pPr>
            <a:r>
              <a:rPr lang="en-US" sz="1200" dirty="0"/>
              <a:t>Trust: Creating a safe, confidential environment.</a:t>
            </a:r>
          </a:p>
          <a:p>
            <a:pPr marL="285750" indent="-285750">
              <a:buFont typeface="Arial" panose="020B0604020202020204" pitchFamily="34" charset="0"/>
              <a:buChar char="•"/>
            </a:pPr>
            <a:r>
              <a:rPr lang="en-US" sz="1200" dirty="0"/>
              <a:t>Listening: asking thoughtful questions rather than giving solutions.</a:t>
            </a:r>
          </a:p>
          <a:p>
            <a:pPr marL="285750" indent="-285750">
              <a:buFont typeface="Arial" panose="020B0604020202020204" pitchFamily="34" charset="0"/>
              <a:buChar char="•"/>
            </a:pPr>
            <a:r>
              <a:rPr lang="en-US" sz="1200" dirty="0"/>
              <a:t>Different Perspectives: diverse experience and perspectives lead to innovation.</a:t>
            </a:r>
          </a:p>
          <a:p>
            <a:pPr marL="285750" indent="-285750">
              <a:buFont typeface="Arial" panose="020B0604020202020204" pitchFamily="34" charset="0"/>
              <a:buChar char="•"/>
            </a:pPr>
            <a:r>
              <a:rPr lang="en-US" sz="1200" dirty="0"/>
              <a:t>Honest feedback: delivering feedback accelerates growth.</a:t>
            </a:r>
          </a:p>
          <a:p>
            <a:pPr marL="285750" indent="-285750">
              <a:buFont typeface="Arial" panose="020B0604020202020204" pitchFamily="34" charset="0"/>
              <a:buChar char="•"/>
            </a:pPr>
            <a:endParaRPr lang="en-US" sz="1200" dirty="0"/>
          </a:p>
          <a:p>
            <a:pPr marL="285750" indent="-285750">
              <a:buFont typeface="Arial" panose="020B0604020202020204" pitchFamily="34" charset="0"/>
              <a:buChar char="•"/>
            </a:pPr>
            <a:endParaRPr lang="en-US" sz="1400" dirty="0"/>
          </a:p>
        </p:txBody>
      </p:sp>
    </p:spTree>
    <p:extLst>
      <p:ext uri="{BB962C8B-B14F-4D97-AF65-F5344CB8AC3E}">
        <p14:creationId xmlns:p14="http://schemas.microsoft.com/office/powerpoint/2010/main" val="2742910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
          <a:extLst>
            <a:ext uri="{FF2B5EF4-FFF2-40B4-BE49-F238E27FC236}">
              <a16:creationId xmlns:a16="http://schemas.microsoft.com/office/drawing/2014/main" id="{28AAEE2C-CAA5-6B73-71A3-28EE6054B267}"/>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5408260F-8793-49D7-B250-FF9038ECBA3C}"/>
              </a:ext>
            </a:extLst>
          </p:cNvPr>
          <p:cNvSpPr/>
          <p:nvPr/>
        </p:nvSpPr>
        <p:spPr>
          <a:xfrm>
            <a:off x="0" y="0"/>
            <a:ext cx="9144000" cy="822960"/>
          </a:xfrm>
          <a:prstGeom prst="rect">
            <a:avLst/>
          </a:prstGeom>
          <a:solidFill>
            <a:srgbClr val="1A2E5A"/>
          </a:solidFill>
          <a:ln/>
        </p:spPr>
        <p:txBody>
          <a:bodyPr/>
          <a:lstStyle/>
          <a:p>
            <a:endParaRPr lang="en-US"/>
          </a:p>
        </p:txBody>
      </p:sp>
      <p:sp>
        <p:nvSpPr>
          <p:cNvPr id="3" name="Text 1">
            <a:extLst>
              <a:ext uri="{FF2B5EF4-FFF2-40B4-BE49-F238E27FC236}">
                <a16:creationId xmlns:a16="http://schemas.microsoft.com/office/drawing/2014/main" id="{D29511A2-9172-E66B-FD77-5C9D976EC2A1}"/>
              </a:ext>
            </a:extLst>
          </p:cNvPr>
          <p:cNvSpPr/>
          <p:nvPr/>
        </p:nvSpPr>
        <p:spPr>
          <a:xfrm>
            <a:off x="365760" y="0"/>
            <a:ext cx="8412480" cy="822960"/>
          </a:xfrm>
          <a:prstGeom prst="rect">
            <a:avLst/>
          </a:prstGeom>
          <a:noFill/>
          <a:ln/>
        </p:spPr>
        <p:txBody>
          <a:bodyPr wrap="square" rtlCol="0" anchor="ctr"/>
          <a:lstStyle/>
          <a:p>
            <a:pPr marL="0" indent="0">
              <a:buNone/>
            </a:pPr>
            <a:r>
              <a:rPr lang="en-US" sz="2200" b="1" dirty="0">
                <a:solidFill>
                  <a:srgbClr val="FFFFFF"/>
                </a:solidFill>
                <a:latin typeface="Georgia" pitchFamily="34" charset="0"/>
              </a:rPr>
              <a:t>GROUP ACTIVITY</a:t>
            </a:r>
            <a:endParaRPr lang="en-US" sz="2200" dirty="0"/>
          </a:p>
        </p:txBody>
      </p:sp>
      <p:sp>
        <p:nvSpPr>
          <p:cNvPr id="4" name="Shape 2">
            <a:extLst>
              <a:ext uri="{FF2B5EF4-FFF2-40B4-BE49-F238E27FC236}">
                <a16:creationId xmlns:a16="http://schemas.microsoft.com/office/drawing/2014/main" id="{94564ABF-4FEF-60E8-F8CB-F2EE3365FE98}"/>
              </a:ext>
            </a:extLst>
          </p:cNvPr>
          <p:cNvSpPr/>
          <p:nvPr/>
        </p:nvSpPr>
        <p:spPr>
          <a:xfrm>
            <a:off x="0" y="822960"/>
            <a:ext cx="9144000" cy="64008"/>
          </a:xfrm>
          <a:prstGeom prst="rect">
            <a:avLst/>
          </a:prstGeom>
          <a:solidFill>
            <a:srgbClr val="0D9488"/>
          </a:solidFill>
          <a:ln/>
        </p:spPr>
        <p:txBody>
          <a:bodyPr/>
          <a:lstStyle/>
          <a:p>
            <a:endParaRPr lang="en-US"/>
          </a:p>
        </p:txBody>
      </p:sp>
      <p:sp>
        <p:nvSpPr>
          <p:cNvPr id="5" name="Shape 3">
            <a:extLst>
              <a:ext uri="{FF2B5EF4-FFF2-40B4-BE49-F238E27FC236}">
                <a16:creationId xmlns:a16="http://schemas.microsoft.com/office/drawing/2014/main" id="{F9621929-E3F0-4F52-10D6-D9C6A8FD6B23}"/>
              </a:ext>
            </a:extLst>
          </p:cNvPr>
          <p:cNvSpPr/>
          <p:nvPr/>
        </p:nvSpPr>
        <p:spPr>
          <a:xfrm>
            <a:off x="914400" y="1091388"/>
            <a:ext cx="7551420" cy="856284"/>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6" name="Shape 4">
            <a:extLst>
              <a:ext uri="{FF2B5EF4-FFF2-40B4-BE49-F238E27FC236}">
                <a16:creationId xmlns:a16="http://schemas.microsoft.com/office/drawing/2014/main" id="{05628827-4F53-D6DC-FE58-31744366389F}"/>
              </a:ext>
            </a:extLst>
          </p:cNvPr>
          <p:cNvSpPr/>
          <p:nvPr/>
        </p:nvSpPr>
        <p:spPr>
          <a:xfrm>
            <a:off x="914400" y="1079872"/>
            <a:ext cx="7551420" cy="140852"/>
          </a:xfrm>
          <a:prstGeom prst="rect">
            <a:avLst/>
          </a:prstGeom>
          <a:solidFill>
            <a:srgbClr val="0D9488"/>
          </a:solidFill>
          <a:ln w="12700">
            <a:solidFill>
              <a:srgbClr val="0D9488"/>
            </a:solidFill>
            <a:prstDash val="solid"/>
          </a:ln>
        </p:spPr>
        <p:txBody>
          <a:bodyPr/>
          <a:lstStyle/>
          <a:p>
            <a:endParaRPr lang="en-US"/>
          </a:p>
        </p:txBody>
      </p:sp>
      <p:pic>
        <p:nvPicPr>
          <p:cNvPr id="7" name="Image 0" descr="preencoded.png">
            <a:extLst>
              <a:ext uri="{FF2B5EF4-FFF2-40B4-BE49-F238E27FC236}">
                <a16:creationId xmlns:a16="http://schemas.microsoft.com/office/drawing/2014/main" id="{4CC23DEF-038E-01B5-D578-41014C755BB9}"/>
              </a:ext>
            </a:extLst>
          </p:cNvPr>
          <p:cNvPicPr>
            <a:picLocks noChangeAspect="1"/>
          </p:cNvPicPr>
          <p:nvPr/>
        </p:nvPicPr>
        <p:blipFill>
          <a:blip r:embed="rId3"/>
          <a:stretch>
            <a:fillRect/>
          </a:stretch>
        </p:blipFill>
        <p:spPr>
          <a:xfrm>
            <a:off x="1063752" y="1344168"/>
            <a:ext cx="448056" cy="448056"/>
          </a:xfrm>
          <a:prstGeom prst="rect">
            <a:avLst/>
          </a:prstGeom>
        </p:spPr>
      </p:pic>
      <p:sp>
        <p:nvSpPr>
          <p:cNvPr id="8" name="Text 5">
            <a:extLst>
              <a:ext uri="{FF2B5EF4-FFF2-40B4-BE49-F238E27FC236}">
                <a16:creationId xmlns:a16="http://schemas.microsoft.com/office/drawing/2014/main" id="{A14B46EB-6F14-E416-34EC-A26A01DEA46A}"/>
              </a:ext>
            </a:extLst>
          </p:cNvPr>
          <p:cNvSpPr/>
          <p:nvPr/>
        </p:nvSpPr>
        <p:spPr>
          <a:xfrm>
            <a:off x="1591056" y="1275588"/>
            <a:ext cx="6729984" cy="438912"/>
          </a:xfrm>
          <a:prstGeom prst="rect">
            <a:avLst/>
          </a:prstGeom>
          <a:noFill/>
          <a:ln/>
        </p:spPr>
        <p:txBody>
          <a:bodyPr wrap="square" rtlCol="0" anchor="ctr"/>
          <a:lstStyle/>
          <a:p>
            <a:pPr marL="0" indent="0">
              <a:lnSpc>
                <a:spcPct val="115000"/>
              </a:lnSpc>
              <a:buNone/>
            </a:pPr>
            <a:r>
              <a:rPr lang="en-US" sz="1600" b="1" dirty="0">
                <a:solidFill>
                  <a:srgbClr val="0F172A"/>
                </a:solidFill>
                <a:latin typeface="Calibri" pitchFamily="34" charset="0"/>
                <a:ea typeface="Calibri" pitchFamily="34" charset="-122"/>
                <a:cs typeface="Calibri" pitchFamily="34" charset="-120"/>
              </a:rPr>
              <a:t>Cross-Training Model: </a:t>
            </a:r>
            <a:r>
              <a:rPr lang="en-US" sz="1600" dirty="0">
                <a:solidFill>
                  <a:srgbClr val="0F172A"/>
                </a:solidFill>
                <a:latin typeface="Calibri" pitchFamily="34" charset="0"/>
                <a:ea typeface="Calibri" pitchFamily="34" charset="-122"/>
                <a:cs typeface="Calibri" pitchFamily="34" charset="-120"/>
              </a:rPr>
              <a:t>Select one of the cross-training approaches/models you’ve implemented recently or have been part of </a:t>
            </a:r>
            <a:endParaRPr lang="en-US" sz="1600" dirty="0"/>
          </a:p>
        </p:txBody>
      </p:sp>
      <p:sp>
        <p:nvSpPr>
          <p:cNvPr id="9" name="Text 6">
            <a:extLst>
              <a:ext uri="{FF2B5EF4-FFF2-40B4-BE49-F238E27FC236}">
                <a16:creationId xmlns:a16="http://schemas.microsoft.com/office/drawing/2014/main" id="{2336D7B8-70B6-7970-5B5F-81C3C5F536DF}"/>
              </a:ext>
            </a:extLst>
          </p:cNvPr>
          <p:cNvSpPr/>
          <p:nvPr/>
        </p:nvSpPr>
        <p:spPr>
          <a:xfrm>
            <a:off x="393192" y="1700784"/>
            <a:ext cx="2487168" cy="914400"/>
          </a:xfrm>
          <a:prstGeom prst="rect">
            <a:avLst/>
          </a:prstGeom>
          <a:noFill/>
          <a:ln/>
        </p:spPr>
        <p:txBody>
          <a:bodyPr wrap="square" rtlCol="0" anchor="ctr"/>
          <a:lstStyle/>
          <a:p>
            <a:pPr marL="0" indent="0">
              <a:lnSpc>
                <a:spcPct val="130000"/>
              </a:lnSpc>
              <a:buNone/>
            </a:pPr>
            <a:endParaRPr lang="en-US" sz="1050" dirty="0"/>
          </a:p>
        </p:txBody>
      </p:sp>
      <p:sp>
        <p:nvSpPr>
          <p:cNvPr id="10" name="Shape 7">
            <a:extLst>
              <a:ext uri="{FF2B5EF4-FFF2-40B4-BE49-F238E27FC236}">
                <a16:creationId xmlns:a16="http://schemas.microsoft.com/office/drawing/2014/main" id="{57220895-85A0-F9E9-80F7-8C250420A2F3}"/>
              </a:ext>
            </a:extLst>
          </p:cNvPr>
          <p:cNvSpPr/>
          <p:nvPr/>
        </p:nvSpPr>
        <p:spPr>
          <a:xfrm>
            <a:off x="914400" y="2412991"/>
            <a:ext cx="7551420" cy="1001247"/>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11" name="Shape 8">
            <a:extLst>
              <a:ext uri="{FF2B5EF4-FFF2-40B4-BE49-F238E27FC236}">
                <a16:creationId xmlns:a16="http://schemas.microsoft.com/office/drawing/2014/main" id="{535AB40B-FA14-2F71-AA6D-6E11824A1B93}"/>
              </a:ext>
            </a:extLst>
          </p:cNvPr>
          <p:cNvSpPr/>
          <p:nvPr/>
        </p:nvSpPr>
        <p:spPr>
          <a:xfrm>
            <a:off x="914400" y="2434708"/>
            <a:ext cx="7551420" cy="146304"/>
          </a:xfrm>
          <a:prstGeom prst="rect">
            <a:avLst/>
          </a:prstGeom>
          <a:solidFill>
            <a:srgbClr val="1A2E5A"/>
          </a:solidFill>
          <a:ln w="12700">
            <a:solidFill>
              <a:srgbClr val="1A2E5A"/>
            </a:solidFill>
            <a:prstDash val="solid"/>
          </a:ln>
        </p:spPr>
        <p:txBody>
          <a:bodyPr/>
          <a:lstStyle/>
          <a:p>
            <a:endParaRPr lang="en-US"/>
          </a:p>
        </p:txBody>
      </p:sp>
      <p:sp>
        <p:nvSpPr>
          <p:cNvPr id="14" name="Text 10">
            <a:extLst>
              <a:ext uri="{FF2B5EF4-FFF2-40B4-BE49-F238E27FC236}">
                <a16:creationId xmlns:a16="http://schemas.microsoft.com/office/drawing/2014/main" id="{D5911D40-7537-3987-1574-5FA61E75BBF5}"/>
              </a:ext>
            </a:extLst>
          </p:cNvPr>
          <p:cNvSpPr/>
          <p:nvPr/>
        </p:nvSpPr>
        <p:spPr>
          <a:xfrm>
            <a:off x="3337560" y="1700784"/>
            <a:ext cx="2487168" cy="914400"/>
          </a:xfrm>
          <a:prstGeom prst="rect">
            <a:avLst/>
          </a:prstGeom>
          <a:noFill/>
          <a:ln/>
        </p:spPr>
        <p:txBody>
          <a:bodyPr wrap="square" rtlCol="0" anchor="ctr"/>
          <a:lstStyle/>
          <a:p>
            <a:pPr marL="0" indent="0">
              <a:lnSpc>
                <a:spcPct val="130000"/>
              </a:lnSpc>
              <a:buNone/>
            </a:pPr>
            <a:endParaRPr lang="en-US" sz="1050" dirty="0"/>
          </a:p>
        </p:txBody>
      </p:sp>
      <p:sp>
        <p:nvSpPr>
          <p:cNvPr id="15" name="Shape 11">
            <a:extLst>
              <a:ext uri="{FF2B5EF4-FFF2-40B4-BE49-F238E27FC236}">
                <a16:creationId xmlns:a16="http://schemas.microsoft.com/office/drawing/2014/main" id="{EBAD54CB-07FF-6006-2CE0-89F5007ECB33}"/>
              </a:ext>
            </a:extLst>
          </p:cNvPr>
          <p:cNvSpPr/>
          <p:nvPr/>
        </p:nvSpPr>
        <p:spPr>
          <a:xfrm>
            <a:off x="914400" y="3773042"/>
            <a:ext cx="7551420" cy="1005743"/>
          </a:xfrm>
          <a:prstGeom prst="rect">
            <a:avLst/>
          </a:prstGeom>
          <a:solidFill>
            <a:srgbClr val="FFFFFF"/>
          </a:solidFill>
          <a:ln w="6350">
            <a:solidFill>
              <a:srgbClr val="E2E8F0"/>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2">
            <a:extLst>
              <a:ext uri="{FF2B5EF4-FFF2-40B4-BE49-F238E27FC236}">
                <a16:creationId xmlns:a16="http://schemas.microsoft.com/office/drawing/2014/main" id="{64AF5E41-31F9-C192-7A2F-CC2C240BBE35}"/>
              </a:ext>
            </a:extLst>
          </p:cNvPr>
          <p:cNvSpPr/>
          <p:nvPr/>
        </p:nvSpPr>
        <p:spPr>
          <a:xfrm>
            <a:off x="914400" y="3762375"/>
            <a:ext cx="7551420" cy="146304"/>
          </a:xfrm>
          <a:prstGeom prst="rect">
            <a:avLst/>
          </a:prstGeom>
          <a:solidFill>
            <a:srgbClr val="F59E0B"/>
          </a:solidFill>
          <a:ln w="12700">
            <a:solidFill>
              <a:srgbClr val="F59E0B"/>
            </a:solidFill>
            <a:prstDash val="solid"/>
          </a:ln>
        </p:spPr>
        <p:txBody>
          <a:bodyPr/>
          <a:lstStyle/>
          <a:p>
            <a:endParaRPr lang="en-US"/>
          </a:p>
        </p:txBody>
      </p:sp>
      <p:sp>
        <p:nvSpPr>
          <p:cNvPr id="18" name="Text 13">
            <a:extLst>
              <a:ext uri="{FF2B5EF4-FFF2-40B4-BE49-F238E27FC236}">
                <a16:creationId xmlns:a16="http://schemas.microsoft.com/office/drawing/2014/main" id="{FA59CC19-5105-5D0C-E544-32859C60F467}"/>
              </a:ext>
            </a:extLst>
          </p:cNvPr>
          <p:cNvSpPr/>
          <p:nvPr/>
        </p:nvSpPr>
        <p:spPr>
          <a:xfrm>
            <a:off x="1636776" y="4064934"/>
            <a:ext cx="6638544" cy="404719"/>
          </a:xfrm>
          <a:prstGeom prst="rect">
            <a:avLst/>
          </a:prstGeom>
          <a:noFill/>
          <a:ln/>
        </p:spPr>
        <p:txBody>
          <a:bodyPr wrap="square" rtlCol="0" anchor="ctr"/>
          <a:lstStyle/>
          <a:p>
            <a:pPr marL="0" indent="0">
              <a:lnSpc>
                <a:spcPct val="115000"/>
              </a:lnSpc>
              <a:buNone/>
            </a:pPr>
            <a:r>
              <a:rPr lang="en-US" sz="1600" b="1" dirty="0">
                <a:solidFill>
                  <a:srgbClr val="0F172A"/>
                </a:solidFill>
                <a:latin typeface="Calibri" pitchFamily="34" charset="0"/>
                <a:ea typeface="Calibri" pitchFamily="34" charset="-122"/>
                <a:cs typeface="Calibri" pitchFamily="34" charset="-120"/>
              </a:rPr>
              <a:t>Learning Lessons: </a:t>
            </a:r>
            <a:r>
              <a:rPr lang="en-US" sz="1600" dirty="0">
                <a:solidFill>
                  <a:srgbClr val="0F172A"/>
                </a:solidFill>
                <a:latin typeface="Calibri" pitchFamily="34" charset="0"/>
                <a:ea typeface="Calibri" pitchFamily="34" charset="-122"/>
                <a:cs typeface="Calibri" pitchFamily="34" charset="-120"/>
              </a:rPr>
              <a:t>list any challenges or areas of improvement that were identified and list the lessons learnt. </a:t>
            </a:r>
            <a:endParaRPr lang="en-US" sz="1600" dirty="0"/>
          </a:p>
        </p:txBody>
      </p:sp>
      <p:sp>
        <p:nvSpPr>
          <p:cNvPr id="19" name="Text 14">
            <a:extLst>
              <a:ext uri="{FF2B5EF4-FFF2-40B4-BE49-F238E27FC236}">
                <a16:creationId xmlns:a16="http://schemas.microsoft.com/office/drawing/2014/main" id="{51A2E4C3-26D6-DD52-99DE-86095B290CDB}"/>
              </a:ext>
            </a:extLst>
          </p:cNvPr>
          <p:cNvSpPr/>
          <p:nvPr/>
        </p:nvSpPr>
        <p:spPr>
          <a:xfrm>
            <a:off x="6281928" y="1700784"/>
            <a:ext cx="2487168" cy="914400"/>
          </a:xfrm>
          <a:prstGeom prst="rect">
            <a:avLst/>
          </a:prstGeom>
          <a:noFill/>
          <a:ln/>
        </p:spPr>
        <p:txBody>
          <a:bodyPr wrap="square" rtlCol="0" anchor="ctr"/>
          <a:lstStyle/>
          <a:p>
            <a:pPr marL="0" indent="0">
              <a:lnSpc>
                <a:spcPct val="130000"/>
              </a:lnSpc>
              <a:buNone/>
            </a:pPr>
            <a:r>
              <a:rPr lang="en-US" sz="1050" dirty="0">
                <a:solidFill>
                  <a:srgbClr val="64748B"/>
                </a:solidFill>
                <a:latin typeface="Calibri" pitchFamily="34" charset="0"/>
                <a:ea typeface="Calibri" pitchFamily="34" charset="-122"/>
                <a:cs typeface="Calibri" pitchFamily="34" charset="-120"/>
              </a:rPr>
              <a:t>.</a:t>
            </a:r>
            <a:endParaRPr lang="en-US" sz="1050" dirty="0"/>
          </a:p>
        </p:txBody>
      </p:sp>
      <p:sp>
        <p:nvSpPr>
          <p:cNvPr id="24" name="Text 18">
            <a:extLst>
              <a:ext uri="{FF2B5EF4-FFF2-40B4-BE49-F238E27FC236}">
                <a16:creationId xmlns:a16="http://schemas.microsoft.com/office/drawing/2014/main" id="{1EC1CEA2-FCE4-8394-5559-E79F6AAA416E}"/>
              </a:ext>
            </a:extLst>
          </p:cNvPr>
          <p:cNvSpPr/>
          <p:nvPr/>
        </p:nvSpPr>
        <p:spPr>
          <a:xfrm>
            <a:off x="393192" y="3639312"/>
            <a:ext cx="2487168" cy="914400"/>
          </a:xfrm>
          <a:prstGeom prst="rect">
            <a:avLst/>
          </a:prstGeom>
          <a:noFill/>
          <a:ln/>
        </p:spPr>
        <p:txBody>
          <a:bodyPr wrap="square" rtlCol="0" anchor="ctr"/>
          <a:lstStyle/>
          <a:p>
            <a:pPr marL="0" indent="0">
              <a:lnSpc>
                <a:spcPct val="130000"/>
              </a:lnSpc>
              <a:buNone/>
            </a:pPr>
            <a:endParaRPr lang="en-US" sz="1050" dirty="0"/>
          </a:p>
        </p:txBody>
      </p:sp>
      <p:sp>
        <p:nvSpPr>
          <p:cNvPr id="29" name="Text 22">
            <a:extLst>
              <a:ext uri="{FF2B5EF4-FFF2-40B4-BE49-F238E27FC236}">
                <a16:creationId xmlns:a16="http://schemas.microsoft.com/office/drawing/2014/main" id="{098C8D52-B5BA-33E1-EEBD-DB7E3670FF0C}"/>
              </a:ext>
            </a:extLst>
          </p:cNvPr>
          <p:cNvSpPr/>
          <p:nvPr/>
        </p:nvSpPr>
        <p:spPr>
          <a:xfrm>
            <a:off x="3337560" y="3639312"/>
            <a:ext cx="2487168" cy="914400"/>
          </a:xfrm>
          <a:prstGeom prst="rect">
            <a:avLst/>
          </a:prstGeom>
          <a:noFill/>
          <a:ln/>
        </p:spPr>
        <p:txBody>
          <a:bodyPr wrap="square" rtlCol="0" anchor="ctr"/>
          <a:lstStyle/>
          <a:p>
            <a:pPr marL="0" indent="0">
              <a:lnSpc>
                <a:spcPct val="130000"/>
              </a:lnSpc>
              <a:buNone/>
            </a:pPr>
            <a:endParaRPr lang="en-US" sz="1050" dirty="0"/>
          </a:p>
        </p:txBody>
      </p:sp>
      <p:sp>
        <p:nvSpPr>
          <p:cNvPr id="34" name="Text 26">
            <a:extLst>
              <a:ext uri="{FF2B5EF4-FFF2-40B4-BE49-F238E27FC236}">
                <a16:creationId xmlns:a16="http://schemas.microsoft.com/office/drawing/2014/main" id="{30AF416B-4010-E10C-6AA4-FE174A250210}"/>
              </a:ext>
            </a:extLst>
          </p:cNvPr>
          <p:cNvSpPr/>
          <p:nvPr/>
        </p:nvSpPr>
        <p:spPr>
          <a:xfrm>
            <a:off x="6281928" y="3639312"/>
            <a:ext cx="2487168" cy="914400"/>
          </a:xfrm>
          <a:prstGeom prst="rect">
            <a:avLst/>
          </a:prstGeom>
          <a:noFill/>
          <a:ln/>
        </p:spPr>
        <p:txBody>
          <a:bodyPr wrap="square" rtlCol="0" anchor="ctr"/>
          <a:lstStyle/>
          <a:p>
            <a:pPr marL="0" indent="0">
              <a:lnSpc>
                <a:spcPct val="130000"/>
              </a:lnSpc>
              <a:buNone/>
            </a:pPr>
            <a:endParaRPr lang="en-US" sz="1050" dirty="0"/>
          </a:p>
        </p:txBody>
      </p:sp>
      <p:pic>
        <p:nvPicPr>
          <p:cNvPr id="39" name="Graphic 38" descr="Classroom with solid fill">
            <a:extLst>
              <a:ext uri="{FF2B5EF4-FFF2-40B4-BE49-F238E27FC236}">
                <a16:creationId xmlns:a16="http://schemas.microsoft.com/office/drawing/2014/main" id="{E11036D8-7DB7-3CC8-A850-BC631AB415C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87552" y="4059555"/>
            <a:ext cx="477774" cy="477774"/>
          </a:xfrm>
          <a:prstGeom prst="rect">
            <a:avLst/>
          </a:prstGeom>
        </p:spPr>
      </p:pic>
      <p:pic>
        <p:nvPicPr>
          <p:cNvPr id="20" name="Graphic 19" descr="Excellent with solid fill">
            <a:extLst>
              <a:ext uri="{FF2B5EF4-FFF2-40B4-BE49-F238E27FC236}">
                <a16:creationId xmlns:a16="http://schemas.microsoft.com/office/drawing/2014/main" id="{E7F25F62-E364-AC14-9F48-E52FFD547A3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87552" y="2649474"/>
            <a:ext cx="529209" cy="529209"/>
          </a:xfrm>
          <a:prstGeom prst="rect">
            <a:avLst/>
          </a:prstGeom>
        </p:spPr>
      </p:pic>
      <p:sp>
        <p:nvSpPr>
          <p:cNvPr id="21" name="TextBox 20">
            <a:extLst>
              <a:ext uri="{FF2B5EF4-FFF2-40B4-BE49-F238E27FC236}">
                <a16:creationId xmlns:a16="http://schemas.microsoft.com/office/drawing/2014/main" id="{C6C84D3A-B300-5DC8-FFF0-3480C44A2A16}"/>
              </a:ext>
            </a:extLst>
          </p:cNvPr>
          <p:cNvSpPr txBox="1"/>
          <p:nvPr/>
        </p:nvSpPr>
        <p:spPr>
          <a:xfrm>
            <a:off x="1685353" y="2625064"/>
            <a:ext cx="6544247" cy="674396"/>
          </a:xfrm>
          <a:prstGeom prst="rect">
            <a:avLst/>
          </a:prstGeom>
          <a:noFill/>
          <a:ln/>
        </p:spPr>
        <p:txBody>
          <a:bodyPr wrap="square" rtlCol="0" anchor="ctr"/>
          <a:lstStyle>
            <a:lvl1pPr indent="0">
              <a:lnSpc>
                <a:spcPct val="115000"/>
              </a:lnSpc>
              <a:buNone/>
              <a:defRPr sz="1600" b="1">
                <a:solidFill>
                  <a:srgbClr val="0F172A"/>
                </a:solidFill>
                <a:latin typeface="Calibri" pitchFamily="34" charset="0"/>
                <a:ea typeface="Calibri" pitchFamily="34" charset="-122"/>
                <a:cs typeface="Calibri" pitchFamily="34" charset="-120"/>
              </a:defRPr>
            </a:lvl1pPr>
          </a:lstStyle>
          <a:p>
            <a:r>
              <a:rPr lang="en-US" dirty="0"/>
              <a:t>Successful results: </a:t>
            </a:r>
            <a:r>
              <a:rPr lang="en-US" b="0" dirty="0"/>
              <a:t>list the successful results that came out of this approach. Results may include those on personal level and/or those related to work quality and outputs</a:t>
            </a:r>
          </a:p>
        </p:txBody>
      </p:sp>
    </p:spTree>
    <p:extLst>
      <p:ext uri="{BB962C8B-B14F-4D97-AF65-F5344CB8AC3E}">
        <p14:creationId xmlns:p14="http://schemas.microsoft.com/office/powerpoint/2010/main" val="26813425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13528</TotalTime>
  <Words>1131</Words>
  <Application>Microsoft Office PowerPoint</Application>
  <PresentationFormat>On-screen Show (16:9)</PresentationFormat>
  <Paragraphs>144</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Cross-Training During VUCA Times</dc:title>
  <dc:subject>PptxGenJS Presentation</dc:subject>
  <dc:creator>PptxGenJS</dc:creator>
  <cp:lastModifiedBy>Sara Mezher</cp:lastModifiedBy>
  <cp:revision>21</cp:revision>
  <dcterms:created xsi:type="dcterms:W3CDTF">2026-06-08T22:42:04Z</dcterms:created>
  <dcterms:modified xsi:type="dcterms:W3CDTF">2026-06-24T16:14:07Z</dcterms:modified>
</cp:coreProperties>
</file>